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1" r:id="rId4"/>
    <p:sldId id="263" r:id="rId5"/>
    <p:sldId id="265" r:id="rId6"/>
    <p:sldId id="259" r:id="rId7"/>
    <p:sldId id="262" r:id="rId8"/>
    <p:sldId id="266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283"/>
    <p:restoredTop sz="95775"/>
  </p:normalViewPr>
  <p:slideViewPr>
    <p:cSldViewPr snapToGrid="0">
      <p:cViewPr varScale="1">
        <p:scale>
          <a:sx n="110" d="100"/>
          <a:sy n="110" d="100"/>
        </p:scale>
        <p:origin x="59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3/16/26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3/16/26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3/16/26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3/16/26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3/16/26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3/16/26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3/16/26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3/16/26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3/16/26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3/16/26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3/16/26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3/16/26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surl.li/lgrbr/" TargetMode="External"/><Relationship Id="rId4" Type="http://schemas.openxmlformats.org/officeDocument/2006/relationships/hyperlink" Target="mailto:kafmeim@hneu.net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3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instagram.com/intdep.khnue/" TargetMode="External"/><Relationship Id="rId5" Type="http://schemas.openxmlformats.org/officeDocument/2006/relationships/hyperlink" Target="https://www.facebook.com/intdep.khnue" TargetMode="Externa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t.me/magistratura_vstup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zno.osvita.ua/master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331583-4191-F769-0844-0E8D43F89C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71933" y="1419958"/>
            <a:ext cx="8361229" cy="2098226"/>
          </a:xfrm>
        </p:spPr>
        <p:txBody>
          <a:bodyPr/>
          <a:lstStyle/>
          <a:p>
            <a:r>
              <a:rPr lang="ru-UA" dirty="0"/>
              <a:t>ОП «Міжнародна економіка»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AAEC050-4620-D35A-5C01-B866BF9C85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73347" y="3739801"/>
            <a:ext cx="4958403" cy="570156"/>
          </a:xfrm>
        </p:spPr>
        <p:txBody>
          <a:bodyPr/>
          <a:lstStyle/>
          <a:p>
            <a:r>
              <a:rPr lang="ru-RU" dirty="0"/>
              <a:t>Д</a:t>
            </a:r>
            <a:r>
              <a:rPr lang="ru-UA" dirty="0"/>
              <a:t>ругий (магістерський) рівень освіти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FF34B9E-7394-51DF-4490-64669A4141DB}"/>
              </a:ext>
            </a:extLst>
          </p:cNvPr>
          <p:cNvSpPr txBox="1"/>
          <p:nvPr/>
        </p:nvSpPr>
        <p:spPr>
          <a:xfrm>
            <a:off x="4803494" y="32081"/>
            <a:ext cx="738850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fontAlgn="base"/>
            <a:r>
              <a:rPr lang="ru-RU" sz="1600" i="1" dirty="0" err="1">
                <a:solidFill>
                  <a:schemeClr val="tx2"/>
                </a:solidFill>
              </a:rPr>
              <a:t>Єдиний</a:t>
            </a:r>
            <a:r>
              <a:rPr lang="ru-RU" sz="1600" i="1" dirty="0">
                <a:solidFill>
                  <a:schemeClr val="tx2"/>
                </a:solidFill>
              </a:rPr>
              <a:t> </a:t>
            </a:r>
            <a:r>
              <a:rPr lang="ru-RU" sz="1600" i="1" dirty="0" err="1">
                <a:solidFill>
                  <a:schemeClr val="tx2"/>
                </a:solidFill>
              </a:rPr>
              <a:t>спосіб</a:t>
            </a:r>
            <a:r>
              <a:rPr lang="ru-RU" sz="1600" i="1" dirty="0">
                <a:solidFill>
                  <a:schemeClr val="tx2"/>
                </a:solidFill>
              </a:rPr>
              <a:t> </a:t>
            </a:r>
            <a:r>
              <a:rPr lang="ru-RU" sz="1600" i="1" dirty="0" err="1">
                <a:solidFill>
                  <a:schemeClr val="tx2"/>
                </a:solidFill>
              </a:rPr>
              <a:t>піднятися</a:t>
            </a:r>
            <a:r>
              <a:rPr lang="ru-RU" sz="1600" i="1" dirty="0">
                <a:solidFill>
                  <a:schemeClr val="tx2"/>
                </a:solidFill>
              </a:rPr>
              <a:t> на вершину </a:t>
            </a:r>
            <a:r>
              <a:rPr lang="ru-RU" sz="1600" i="1" dirty="0" err="1">
                <a:solidFill>
                  <a:schemeClr val="tx2"/>
                </a:solidFill>
              </a:rPr>
              <a:t>сходів</a:t>
            </a:r>
            <a:r>
              <a:rPr lang="ru-RU" sz="1600" i="1" dirty="0">
                <a:solidFill>
                  <a:schemeClr val="tx2"/>
                </a:solidFill>
              </a:rPr>
              <a:t> – </a:t>
            </a:r>
            <a:r>
              <a:rPr lang="ru-RU" sz="1600" i="1" dirty="0" err="1">
                <a:solidFill>
                  <a:schemeClr val="tx2"/>
                </a:solidFill>
              </a:rPr>
              <a:t>долати</a:t>
            </a:r>
            <a:r>
              <a:rPr lang="ru-RU" sz="1600" i="1" dirty="0">
                <a:solidFill>
                  <a:schemeClr val="tx2"/>
                </a:solidFill>
              </a:rPr>
              <a:t> </a:t>
            </a:r>
            <a:r>
              <a:rPr lang="ru-RU" sz="1600" i="1" dirty="0" err="1">
                <a:solidFill>
                  <a:schemeClr val="tx2"/>
                </a:solidFill>
              </a:rPr>
              <a:t>сходинку</a:t>
            </a:r>
            <a:r>
              <a:rPr lang="ru-RU" sz="1600" i="1" dirty="0">
                <a:solidFill>
                  <a:schemeClr val="tx2"/>
                </a:solidFill>
              </a:rPr>
              <a:t> за </a:t>
            </a:r>
            <a:r>
              <a:rPr lang="ru-RU" sz="1600" i="1" dirty="0" err="1">
                <a:solidFill>
                  <a:schemeClr val="tx2"/>
                </a:solidFill>
              </a:rPr>
              <a:t>сходинкою</a:t>
            </a:r>
            <a:r>
              <a:rPr lang="ru-RU" sz="1600" i="1" dirty="0">
                <a:solidFill>
                  <a:schemeClr val="tx2"/>
                </a:solidFill>
              </a:rPr>
              <a:t>, по </a:t>
            </a:r>
            <a:r>
              <a:rPr lang="ru-RU" sz="1600" i="1" dirty="0" err="1">
                <a:solidFill>
                  <a:schemeClr val="tx2"/>
                </a:solidFill>
              </a:rPr>
              <a:t>одній</a:t>
            </a:r>
            <a:r>
              <a:rPr lang="ru-RU" sz="1600" i="1" dirty="0">
                <a:solidFill>
                  <a:schemeClr val="tx2"/>
                </a:solidFill>
              </a:rPr>
              <a:t> за раз. І в </a:t>
            </a:r>
            <a:r>
              <a:rPr lang="ru-RU" sz="1600" i="1" dirty="0" err="1">
                <a:solidFill>
                  <a:schemeClr val="tx2"/>
                </a:solidFill>
              </a:rPr>
              <a:t>процесі</a:t>
            </a:r>
            <a:r>
              <a:rPr lang="ru-RU" sz="1600" i="1" dirty="0">
                <a:solidFill>
                  <a:schemeClr val="tx2"/>
                </a:solidFill>
              </a:rPr>
              <a:t> </a:t>
            </a:r>
            <a:r>
              <a:rPr lang="ru-RU" sz="1600" i="1" dirty="0" err="1">
                <a:solidFill>
                  <a:schemeClr val="tx2"/>
                </a:solidFill>
              </a:rPr>
              <a:t>цього</a:t>
            </a:r>
            <a:r>
              <a:rPr lang="ru-RU" sz="1600" i="1" dirty="0">
                <a:solidFill>
                  <a:schemeClr val="tx2"/>
                </a:solidFill>
              </a:rPr>
              <a:t> </a:t>
            </a:r>
            <a:r>
              <a:rPr lang="ru-RU" sz="1600" i="1" dirty="0" err="1">
                <a:solidFill>
                  <a:schemeClr val="tx2"/>
                </a:solidFill>
              </a:rPr>
              <a:t>підйому</a:t>
            </a:r>
            <a:r>
              <a:rPr lang="ru-RU" sz="1600" i="1" dirty="0">
                <a:solidFill>
                  <a:schemeClr val="tx2"/>
                </a:solidFill>
              </a:rPr>
              <a:t> Ви </a:t>
            </a:r>
            <a:r>
              <a:rPr lang="ru-RU" sz="1600" i="1" dirty="0" err="1">
                <a:solidFill>
                  <a:schemeClr val="tx2"/>
                </a:solidFill>
              </a:rPr>
              <a:t>раптово</a:t>
            </a:r>
            <a:r>
              <a:rPr lang="ru-RU" sz="1600" i="1" dirty="0">
                <a:solidFill>
                  <a:schemeClr val="tx2"/>
                </a:solidFill>
              </a:rPr>
              <a:t> </a:t>
            </a:r>
            <a:r>
              <a:rPr lang="ru-RU" sz="1600" i="1" dirty="0" err="1">
                <a:solidFill>
                  <a:schemeClr val="tx2"/>
                </a:solidFill>
              </a:rPr>
              <a:t>виявите</a:t>
            </a:r>
            <a:r>
              <a:rPr lang="ru-RU" sz="1600" i="1" dirty="0">
                <a:solidFill>
                  <a:schemeClr val="tx2"/>
                </a:solidFill>
              </a:rPr>
              <a:t> у себе </a:t>
            </a:r>
            <a:r>
              <a:rPr lang="ru-RU" sz="1600" i="1" dirty="0" err="1">
                <a:solidFill>
                  <a:schemeClr val="tx2"/>
                </a:solidFill>
              </a:rPr>
              <a:t>всі</a:t>
            </a:r>
            <a:r>
              <a:rPr lang="ru-RU" sz="1600" i="1" dirty="0">
                <a:solidFill>
                  <a:schemeClr val="tx2"/>
                </a:solidFill>
              </a:rPr>
              <a:t> </a:t>
            </a:r>
            <a:r>
              <a:rPr lang="ru-RU" sz="1600" i="1" dirty="0" err="1">
                <a:solidFill>
                  <a:schemeClr val="tx2"/>
                </a:solidFill>
              </a:rPr>
              <a:t>необхідні</a:t>
            </a:r>
            <a:r>
              <a:rPr lang="ru-RU" sz="1600" i="1" dirty="0">
                <a:solidFill>
                  <a:schemeClr val="tx2"/>
                </a:solidFill>
              </a:rPr>
              <a:t> </a:t>
            </a:r>
            <a:r>
              <a:rPr lang="ru-RU" sz="1600" i="1" dirty="0" err="1">
                <a:solidFill>
                  <a:schemeClr val="tx2"/>
                </a:solidFill>
              </a:rPr>
              <a:t>якості</a:t>
            </a:r>
            <a:r>
              <a:rPr lang="ru-RU" sz="1600" i="1" dirty="0">
                <a:solidFill>
                  <a:schemeClr val="tx2"/>
                </a:solidFill>
              </a:rPr>
              <a:t>, </a:t>
            </a:r>
            <a:r>
              <a:rPr lang="ru-RU" sz="1600" i="1" dirty="0" err="1">
                <a:solidFill>
                  <a:schemeClr val="tx2"/>
                </a:solidFill>
              </a:rPr>
              <a:t>навички</a:t>
            </a:r>
            <a:r>
              <a:rPr lang="ru-RU" sz="1600" i="1" dirty="0">
                <a:solidFill>
                  <a:schemeClr val="tx2"/>
                </a:solidFill>
              </a:rPr>
              <a:t> та </a:t>
            </a:r>
            <a:r>
              <a:rPr lang="ru-RU" sz="1600" i="1" dirty="0" err="1">
                <a:solidFill>
                  <a:schemeClr val="tx2"/>
                </a:solidFill>
              </a:rPr>
              <a:t>вміння</a:t>
            </a:r>
            <a:r>
              <a:rPr lang="ru-RU" sz="1600" i="1" dirty="0">
                <a:solidFill>
                  <a:schemeClr val="tx2"/>
                </a:solidFill>
              </a:rPr>
              <a:t>, </a:t>
            </a:r>
            <a:r>
              <a:rPr lang="ru-RU" sz="1600" i="1" dirty="0" err="1">
                <a:solidFill>
                  <a:schemeClr val="tx2"/>
                </a:solidFill>
              </a:rPr>
              <a:t>потрібні</a:t>
            </a:r>
            <a:r>
              <a:rPr lang="ru-RU" sz="1600" i="1" dirty="0">
                <a:solidFill>
                  <a:schemeClr val="tx2"/>
                </a:solidFill>
              </a:rPr>
              <a:t> для </a:t>
            </a:r>
            <a:r>
              <a:rPr lang="ru-RU" sz="1600" i="1" dirty="0" err="1">
                <a:solidFill>
                  <a:schemeClr val="tx2"/>
                </a:solidFill>
              </a:rPr>
              <a:t>досягнення</a:t>
            </a:r>
            <a:r>
              <a:rPr lang="ru-RU" sz="1600" i="1" dirty="0">
                <a:solidFill>
                  <a:schemeClr val="tx2"/>
                </a:solidFill>
              </a:rPr>
              <a:t> </a:t>
            </a:r>
            <a:r>
              <a:rPr lang="ru-RU" sz="1600" i="1" dirty="0" err="1">
                <a:solidFill>
                  <a:schemeClr val="tx2"/>
                </a:solidFill>
              </a:rPr>
              <a:t>успіху</a:t>
            </a:r>
            <a:r>
              <a:rPr lang="ru-RU" sz="1600" i="1" dirty="0">
                <a:solidFill>
                  <a:schemeClr val="tx2"/>
                </a:solidFill>
              </a:rPr>
              <a:t>, </a:t>
            </a:r>
            <a:r>
              <a:rPr lang="ru-RU" sz="1600" i="1" dirty="0" err="1">
                <a:solidFill>
                  <a:schemeClr val="tx2"/>
                </a:solidFill>
              </a:rPr>
              <a:t>які</a:t>
            </a:r>
            <a:r>
              <a:rPr lang="ru-RU" sz="1600" i="1" dirty="0">
                <a:solidFill>
                  <a:schemeClr val="tx2"/>
                </a:solidFill>
              </a:rPr>
              <a:t> Ви, </a:t>
            </a:r>
            <a:r>
              <a:rPr lang="ru-RU" sz="1600" i="1" dirty="0" err="1">
                <a:solidFill>
                  <a:schemeClr val="tx2"/>
                </a:solidFill>
              </a:rPr>
              <a:t>начебто</a:t>
            </a:r>
            <a:r>
              <a:rPr lang="ru-RU" sz="1600" i="1" dirty="0">
                <a:solidFill>
                  <a:schemeClr val="tx2"/>
                </a:solidFill>
              </a:rPr>
              <a:t>, </a:t>
            </a:r>
            <a:r>
              <a:rPr lang="ru-RU" sz="1600" i="1" dirty="0" err="1">
                <a:solidFill>
                  <a:schemeClr val="tx2"/>
                </a:solidFill>
              </a:rPr>
              <a:t>ніколи</a:t>
            </a:r>
            <a:r>
              <a:rPr lang="ru-RU" sz="1600" i="1" dirty="0">
                <a:solidFill>
                  <a:schemeClr val="tx2"/>
                </a:solidFill>
              </a:rPr>
              <a:t> не </a:t>
            </a:r>
            <a:r>
              <a:rPr lang="ru-RU" sz="1600" i="1" dirty="0" err="1">
                <a:solidFill>
                  <a:schemeClr val="tx2"/>
                </a:solidFill>
              </a:rPr>
              <a:t>мали</a:t>
            </a:r>
            <a:r>
              <a:rPr lang="ru-RU" sz="1600" i="1" dirty="0">
                <a:solidFill>
                  <a:schemeClr val="tx2"/>
                </a:solidFill>
              </a:rPr>
              <a:t> (</a:t>
            </a:r>
            <a:r>
              <a:rPr lang="ru-RU" sz="1600" i="1" dirty="0" err="1">
                <a:solidFill>
                  <a:schemeClr val="tx2"/>
                </a:solidFill>
              </a:rPr>
              <a:t>М.Тетчер</a:t>
            </a:r>
            <a:r>
              <a:rPr lang="ru-RU" sz="1600" i="1" dirty="0">
                <a:solidFill>
                  <a:schemeClr val="tx2"/>
                </a:solidFill>
              </a:rPr>
              <a:t>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C5A0965-E529-8B3B-DBEB-78AF9A2FC284}"/>
              </a:ext>
            </a:extLst>
          </p:cNvPr>
          <p:cNvSpPr txBox="1"/>
          <p:nvPr/>
        </p:nvSpPr>
        <p:spPr>
          <a:xfrm>
            <a:off x="9077951" y="4309957"/>
            <a:ext cx="184037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UA" sz="2400" i="1" dirty="0"/>
              <a:t>since 2004</a:t>
            </a:r>
          </a:p>
        </p:txBody>
      </p:sp>
      <p:pic>
        <p:nvPicPr>
          <p:cNvPr id="1028" name="Picture 4" descr="Кафедра інформаційних систем ХНЕУ ім. С Кузнеця">
            <a:extLst>
              <a:ext uri="{FF2B5EF4-FFF2-40B4-BE49-F238E27FC236}">
                <a16:creationId xmlns:a16="http://schemas.microsoft.com/office/drawing/2014/main" id="{7B6D8B62-AFFF-0867-77EA-0FE8AF20AF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193"/>
          <a:stretch/>
        </p:blipFill>
        <p:spPr bwMode="auto">
          <a:xfrm>
            <a:off x="1" y="4477325"/>
            <a:ext cx="2406956" cy="2380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23F3B49-7653-6CAC-0BD2-815ADA7D799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11" b="12731"/>
          <a:stretch/>
        </p:blipFill>
        <p:spPr>
          <a:xfrm>
            <a:off x="1513385" y="2837140"/>
            <a:ext cx="1787144" cy="182722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B92939D-30CF-2343-D646-E567E94C01C2}"/>
              </a:ext>
            </a:extLst>
          </p:cNvPr>
          <p:cNvSpPr txBox="1"/>
          <p:nvPr/>
        </p:nvSpPr>
        <p:spPr>
          <a:xfrm>
            <a:off x="2456338" y="4884115"/>
            <a:ext cx="7465804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</a:lstStyle>
          <a:p>
            <a:r>
              <a:rPr lang="ru-UA" sz="1600" dirty="0"/>
              <a:t>Контакти:</a:t>
            </a:r>
          </a:p>
          <a:p>
            <a:r>
              <a:rPr lang="ru-RU" sz="1600" dirty="0"/>
              <a:t>Адреса: 61166, м. </a:t>
            </a:r>
            <a:r>
              <a:rPr lang="ru-RU" sz="1600" dirty="0" err="1"/>
              <a:t>Харків</a:t>
            </a:r>
            <a:r>
              <a:rPr lang="ru-RU" sz="1600" dirty="0"/>
              <a:t>, пр. Науки, 9-А</a:t>
            </a:r>
          </a:p>
          <a:p>
            <a:r>
              <a:rPr lang="ru-RU" sz="1600" dirty="0" err="1"/>
              <a:t>Розташування</a:t>
            </a:r>
            <a:r>
              <a:rPr lang="ru-RU" sz="1600" dirty="0"/>
              <a:t> </a:t>
            </a:r>
            <a:r>
              <a:rPr lang="ru-RU" sz="1600" dirty="0" err="1"/>
              <a:t>кафедри</a:t>
            </a:r>
            <a:r>
              <a:rPr lang="ru-RU" sz="1600" dirty="0"/>
              <a:t> </a:t>
            </a:r>
            <a:r>
              <a:rPr lang="ru-RU" sz="1600" dirty="0" err="1"/>
              <a:t>Міжнародної</a:t>
            </a:r>
            <a:r>
              <a:rPr lang="ru-RU" sz="1600" dirty="0"/>
              <a:t> </a:t>
            </a:r>
            <a:r>
              <a:rPr lang="ru-RU" sz="1600" dirty="0" err="1"/>
              <a:t>економіки</a:t>
            </a:r>
            <a:r>
              <a:rPr lang="ru-RU" sz="1600" dirty="0"/>
              <a:t> і менеджменту: ХНЕУ </a:t>
            </a:r>
            <a:r>
              <a:rPr lang="ru-RU" sz="1600" dirty="0" err="1"/>
              <a:t>ім</a:t>
            </a:r>
            <a:r>
              <a:rPr lang="ru-RU" sz="1600" dirty="0"/>
              <a:t>. С. </a:t>
            </a:r>
            <a:r>
              <a:rPr lang="ru-RU" sz="1600" dirty="0" err="1"/>
              <a:t>Кузнеця</a:t>
            </a:r>
            <a:r>
              <a:rPr lang="ru-RU" sz="1600" dirty="0"/>
              <a:t>, </a:t>
            </a:r>
            <a:r>
              <a:rPr lang="ru-RU" sz="1600" dirty="0" err="1"/>
              <a:t>головний</a:t>
            </a:r>
            <a:r>
              <a:rPr lang="ru-RU" sz="1600" dirty="0"/>
              <a:t> корпус, ауд. 201</a:t>
            </a:r>
          </a:p>
          <a:p>
            <a:r>
              <a:rPr lang="en" sz="1600" dirty="0"/>
              <a:t>Email</a:t>
            </a:r>
            <a:r>
              <a:rPr lang="uk-UA" sz="1600" dirty="0"/>
              <a:t>: </a:t>
            </a:r>
            <a:r>
              <a:rPr lang="en" sz="1600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kafmeim@hneu.net</a:t>
            </a:r>
            <a:endParaRPr lang="uk-UA" sz="1600" dirty="0"/>
          </a:p>
          <a:p>
            <a:r>
              <a:rPr lang="en" sz="1600" dirty="0"/>
              <a:t>Our Instagram</a:t>
            </a:r>
            <a:r>
              <a:rPr lang="uk-UA" sz="1600" dirty="0"/>
              <a:t>: </a:t>
            </a:r>
            <a:r>
              <a:rPr lang="en" sz="1600" dirty="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http://surl.li/lgrbr</a:t>
            </a:r>
            <a:r>
              <a:rPr lang="en" sz="1600" dirty="0">
                <a:latin typeface="Kharkiv Tone 04.10.202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endParaRPr lang="uk-UA" sz="1600" dirty="0">
              <a:latin typeface="Kharkiv Tone 04.10.2020"/>
            </a:endParaRPr>
          </a:p>
          <a:p>
            <a:r>
              <a:rPr lang="uk-UA" sz="1600" dirty="0">
                <a:latin typeface="Kharkiv Tone 04.10.2020"/>
              </a:rPr>
              <a:t>Сайт кафедри: </a:t>
            </a:r>
            <a:r>
              <a:rPr lang="en" sz="1600" dirty="0">
                <a:latin typeface="Kharkiv Tone 04.10.2020"/>
              </a:rPr>
              <a:t>https://</a:t>
            </a:r>
            <a:r>
              <a:rPr lang="en" sz="1600" dirty="0" err="1">
                <a:latin typeface="Kharkiv Tone 04.10.2020"/>
              </a:rPr>
              <a:t>kafmeim.hneu.edu.ua</a:t>
            </a:r>
            <a:r>
              <a:rPr lang="en" sz="1600" dirty="0">
                <a:latin typeface="Kharkiv Tone 04.10.2020"/>
              </a:rPr>
              <a:t>/</a:t>
            </a:r>
            <a:endParaRPr lang="uk-UA" sz="1600" dirty="0">
              <a:latin typeface="Kharkiv Tone 04.10.2020"/>
            </a:endParaRPr>
          </a:p>
          <a:p>
            <a:endParaRPr lang="en" dirty="0"/>
          </a:p>
          <a:p>
            <a:endParaRPr lang="en" dirty="0"/>
          </a:p>
          <a:p>
            <a:br>
              <a:rPr lang="ru-RU" dirty="0"/>
            </a:br>
            <a:endParaRPr lang="ru-UA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AA8ED24-1889-8D5E-8E64-BB36ABD029D9}"/>
              </a:ext>
            </a:extLst>
          </p:cNvPr>
          <p:cNvSpPr txBox="1"/>
          <p:nvPr/>
        </p:nvSpPr>
        <p:spPr>
          <a:xfrm>
            <a:off x="-335667" y="30598"/>
            <a:ext cx="525830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«</a:t>
            </a:r>
            <a:r>
              <a:rPr lang="ru-RU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Міжнародна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економіка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— </a:t>
            </a:r>
            <a:r>
              <a:rPr lang="ru-RU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твій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старт у глобальному </a:t>
            </a:r>
            <a:r>
              <a:rPr lang="ru-RU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бізнесі</a:t>
            </a:r>
            <a:r>
              <a:rPr lang="ru-RU" dirty="0">
                <a:solidFill>
                  <a:srgbClr val="FF0000"/>
                </a:solidFill>
              </a:rPr>
              <a:t>.</a:t>
            </a:r>
            <a:endParaRPr lang="uk-UA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55156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08594EB-F15F-453B-8250-C09D3512E764}"/>
              </a:ext>
            </a:extLst>
          </p:cNvPr>
          <p:cNvSpPr txBox="1"/>
          <p:nvPr/>
        </p:nvSpPr>
        <p:spPr>
          <a:xfrm>
            <a:off x="775504" y="138794"/>
            <a:ext cx="11296891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070C0"/>
                </a:solidFill>
              </a:rPr>
              <a:t>Фокус ОП «</a:t>
            </a:r>
            <a:r>
              <a:rPr lang="ru-RU" sz="3200" b="1" dirty="0" err="1">
                <a:solidFill>
                  <a:srgbClr val="0070C0"/>
                </a:solidFill>
              </a:rPr>
              <a:t>Міжнародна</a:t>
            </a:r>
            <a:r>
              <a:rPr lang="ru-RU" sz="3200" b="1" dirty="0">
                <a:solidFill>
                  <a:srgbClr val="0070C0"/>
                </a:solidFill>
              </a:rPr>
              <a:t> </a:t>
            </a:r>
            <a:r>
              <a:rPr lang="ru-RU" sz="3200" b="1" dirty="0" err="1">
                <a:solidFill>
                  <a:srgbClr val="0070C0"/>
                </a:solidFill>
              </a:rPr>
              <a:t>економіка</a:t>
            </a:r>
            <a:r>
              <a:rPr lang="ru-RU" sz="3200" b="1" dirty="0">
                <a:solidFill>
                  <a:srgbClr val="0070C0"/>
                </a:solidFill>
              </a:rPr>
              <a:t>»</a:t>
            </a:r>
            <a:r>
              <a:rPr lang="ru-RU" sz="3200" dirty="0">
                <a:solidFill>
                  <a:srgbClr val="0070C0"/>
                </a:solidFill>
              </a:rPr>
              <a:t>:</a:t>
            </a:r>
          </a:p>
          <a:p>
            <a:pPr algn="ctr"/>
            <a:endParaRPr lang="ru-RU" sz="800" dirty="0"/>
          </a:p>
          <a:p>
            <a:pPr algn="just"/>
            <a:r>
              <a:rPr lang="ru-RU" sz="2400" dirty="0"/>
              <a:t> </a:t>
            </a:r>
            <a:r>
              <a:rPr lang="ru-RU" sz="2400" dirty="0" err="1"/>
              <a:t>підготовка</a:t>
            </a:r>
            <a:r>
              <a:rPr lang="ru-RU" sz="2400" dirty="0"/>
              <a:t> </a:t>
            </a:r>
            <a:r>
              <a:rPr lang="ru-RU" sz="2400" dirty="0" err="1"/>
              <a:t>фахівців</a:t>
            </a:r>
            <a:r>
              <a:rPr lang="ru-RU" sz="2400" dirty="0"/>
              <a:t>, </a:t>
            </a:r>
            <a:r>
              <a:rPr lang="ru-RU" sz="2400" dirty="0" err="1"/>
              <a:t>здатних</a:t>
            </a:r>
            <a:r>
              <a:rPr lang="ru-RU" sz="2400" dirty="0"/>
              <a:t> </a:t>
            </a:r>
            <a:r>
              <a:rPr lang="ru-RU" sz="2400" dirty="0" err="1"/>
              <a:t>здійснювати</a:t>
            </a:r>
            <a:r>
              <a:rPr lang="ru-RU" sz="2400" dirty="0"/>
              <a:t> </a:t>
            </a:r>
            <a:r>
              <a:rPr lang="ru-RU" sz="2400" dirty="0" err="1"/>
              <a:t>аналітичне</a:t>
            </a:r>
            <a:r>
              <a:rPr lang="ru-RU" sz="2400" dirty="0"/>
              <a:t> </a:t>
            </a:r>
            <a:r>
              <a:rPr lang="ru-RU" sz="2400" dirty="0" err="1"/>
              <a:t>забезпечення</a:t>
            </a:r>
            <a:r>
              <a:rPr lang="ru-RU" sz="2400" dirty="0"/>
              <a:t> та </a:t>
            </a:r>
            <a:r>
              <a:rPr lang="ru-RU" sz="2400" dirty="0" err="1"/>
              <a:t>управління</a:t>
            </a:r>
            <a:r>
              <a:rPr lang="ru-RU" sz="2400" dirty="0"/>
              <a:t> </a:t>
            </a:r>
            <a:r>
              <a:rPr lang="ru-RU" sz="2400" dirty="0" err="1"/>
              <a:t>міжнародною</a:t>
            </a:r>
            <a:r>
              <a:rPr lang="ru-RU" sz="2400" dirty="0"/>
              <a:t> </a:t>
            </a:r>
            <a:r>
              <a:rPr lang="ru-RU" sz="2400" dirty="0" err="1"/>
              <a:t>економічною</a:t>
            </a:r>
            <a:r>
              <a:rPr lang="ru-RU" sz="2400" dirty="0"/>
              <a:t> </a:t>
            </a:r>
            <a:r>
              <a:rPr lang="ru-RU" sz="2400" dirty="0" err="1"/>
              <a:t>діяльністю</a:t>
            </a:r>
            <a:r>
              <a:rPr lang="ru-RU" sz="2400" dirty="0"/>
              <a:t> </a:t>
            </a:r>
            <a:r>
              <a:rPr lang="ru-RU" sz="2400" dirty="0" err="1"/>
              <a:t>підприємств</a:t>
            </a:r>
            <a:endParaRPr lang="ru-RU" sz="2400" dirty="0"/>
          </a:p>
          <a:p>
            <a:pPr algn="just"/>
            <a:endParaRPr lang="ru-RU" sz="2400" dirty="0"/>
          </a:p>
          <a:p>
            <a:pPr algn="just"/>
            <a:r>
              <a:rPr lang="ru-RU" sz="2400" dirty="0" err="1"/>
              <a:t>формування</a:t>
            </a:r>
            <a:r>
              <a:rPr lang="ru-RU" sz="2400" dirty="0"/>
              <a:t> та </a:t>
            </a:r>
            <a:r>
              <a:rPr lang="ru-RU" sz="2400" dirty="0" err="1"/>
              <a:t>розвиток</a:t>
            </a:r>
            <a:r>
              <a:rPr lang="ru-RU" sz="2400" dirty="0"/>
              <a:t> у </a:t>
            </a:r>
            <a:r>
              <a:rPr lang="ru-RU" sz="2400" dirty="0" err="1"/>
              <a:t>здобувачів</a:t>
            </a:r>
            <a:r>
              <a:rPr lang="ru-RU" sz="2400" dirty="0"/>
              <a:t> </a:t>
            </a:r>
            <a:r>
              <a:rPr lang="ru-RU" sz="2400" dirty="0" err="1"/>
              <a:t>професійних</a:t>
            </a:r>
            <a:r>
              <a:rPr lang="ru-RU" sz="2400" dirty="0"/>
              <a:t> </a:t>
            </a:r>
            <a:r>
              <a:rPr lang="ru-RU" sz="2400" dirty="0" err="1"/>
              <a:t>навичок</a:t>
            </a:r>
            <a:r>
              <a:rPr lang="ru-RU" sz="2400" dirty="0"/>
              <a:t> і компетентностей </a:t>
            </a:r>
            <a:r>
              <a:rPr lang="ru-RU" sz="2400" dirty="0" err="1"/>
              <a:t>розробляти</a:t>
            </a:r>
            <a:r>
              <a:rPr lang="ru-RU" sz="2400" dirty="0"/>
              <a:t> </a:t>
            </a:r>
            <a:r>
              <a:rPr lang="ru-RU" sz="2400" dirty="0" err="1"/>
              <a:t>стратегії</a:t>
            </a:r>
            <a:r>
              <a:rPr lang="ru-RU" sz="2400" dirty="0"/>
              <a:t> </a:t>
            </a:r>
            <a:r>
              <a:rPr lang="ru-RU" sz="2400" dirty="0" err="1"/>
              <a:t>підвищення</a:t>
            </a:r>
            <a:r>
              <a:rPr lang="ru-RU" sz="2400" dirty="0"/>
              <a:t> </a:t>
            </a:r>
            <a:r>
              <a:rPr lang="ru-RU" sz="2400" dirty="0" err="1"/>
              <a:t>міжнародної</a:t>
            </a:r>
            <a:r>
              <a:rPr lang="ru-RU" sz="2400" dirty="0"/>
              <a:t> </a:t>
            </a:r>
            <a:r>
              <a:rPr lang="ru-RU" sz="2400" dirty="0" err="1"/>
              <a:t>конкурентоспроможності</a:t>
            </a:r>
            <a:r>
              <a:rPr lang="ru-RU" sz="2400" dirty="0"/>
              <a:t> </a:t>
            </a:r>
            <a:r>
              <a:rPr lang="ru-RU" sz="2400" dirty="0" err="1"/>
              <a:t>компаній</a:t>
            </a:r>
            <a:r>
              <a:rPr lang="ru-RU" sz="2400" dirty="0"/>
              <a:t> та </a:t>
            </a:r>
            <a:r>
              <a:rPr lang="ru-RU" sz="2400" dirty="0" err="1"/>
              <a:t>приймати</a:t>
            </a:r>
            <a:r>
              <a:rPr lang="ru-RU" sz="2400" dirty="0"/>
              <a:t> </a:t>
            </a:r>
            <a:r>
              <a:rPr lang="ru-RU" sz="2400" dirty="0" err="1"/>
              <a:t>ефективні</a:t>
            </a:r>
            <a:r>
              <a:rPr lang="ru-RU" sz="2400" dirty="0"/>
              <a:t> </a:t>
            </a:r>
            <a:r>
              <a:rPr lang="ru-RU" sz="2400" dirty="0" err="1"/>
              <a:t>управлінські</a:t>
            </a:r>
            <a:r>
              <a:rPr lang="ru-RU" sz="2400" dirty="0"/>
              <a:t> </a:t>
            </a:r>
            <a:r>
              <a:rPr lang="ru-RU" sz="2400" dirty="0" err="1"/>
              <a:t>рішення</a:t>
            </a:r>
            <a:r>
              <a:rPr lang="ru-RU" sz="2400" dirty="0"/>
              <a:t> в </a:t>
            </a:r>
            <a:r>
              <a:rPr lang="ru-RU" sz="2400" dirty="0" err="1"/>
              <a:t>умовах</a:t>
            </a:r>
            <a:r>
              <a:rPr lang="ru-RU" sz="2400" dirty="0"/>
              <a:t> глобального </a:t>
            </a:r>
            <a:r>
              <a:rPr lang="ru-RU" sz="2400" dirty="0" err="1"/>
              <a:t>економічного</a:t>
            </a:r>
            <a:r>
              <a:rPr lang="ru-RU" sz="2400" dirty="0"/>
              <a:t> </a:t>
            </a:r>
            <a:r>
              <a:rPr lang="ru-RU" sz="2400" dirty="0" err="1"/>
              <a:t>середовища</a:t>
            </a:r>
            <a:endParaRPr lang="ru-RU" sz="2400" dirty="0"/>
          </a:p>
          <a:p>
            <a:pPr algn="just"/>
            <a:endParaRPr lang="ru-RU" sz="2400" dirty="0"/>
          </a:p>
          <a:p>
            <a:pPr algn="just"/>
            <a:r>
              <a:rPr lang="ru-RU" sz="2400" b="1" dirty="0" err="1">
                <a:solidFill>
                  <a:srgbClr val="FF0000"/>
                </a:solidFill>
              </a:rPr>
              <a:t>Унікальність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освітньої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програми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dirty="0" err="1"/>
              <a:t>полягає</a:t>
            </a:r>
            <a:r>
              <a:rPr lang="ru-RU" sz="2400" dirty="0"/>
              <a:t> у </a:t>
            </a:r>
          </a:p>
          <a:p>
            <a:pPr algn="just"/>
            <a:r>
              <a:rPr lang="ru-RU" sz="2400" dirty="0" err="1"/>
              <a:t>поєднанні</a:t>
            </a:r>
            <a:r>
              <a:rPr lang="ru-RU" sz="2400" dirty="0"/>
              <a:t> </a:t>
            </a:r>
            <a:r>
              <a:rPr lang="ru-RU" sz="2400" dirty="0" err="1"/>
              <a:t>економічного</a:t>
            </a:r>
            <a:r>
              <a:rPr lang="ru-RU" sz="2400" dirty="0"/>
              <a:t> </a:t>
            </a:r>
            <a:r>
              <a:rPr lang="ru-RU" sz="2400" dirty="0" err="1"/>
              <a:t>аналізу</a:t>
            </a:r>
            <a:r>
              <a:rPr lang="ru-RU" sz="2400" dirty="0"/>
              <a:t> </a:t>
            </a:r>
            <a:r>
              <a:rPr lang="ru-RU" sz="2400" dirty="0" err="1"/>
              <a:t>міжнародних</a:t>
            </a:r>
            <a:r>
              <a:rPr lang="ru-RU" sz="2400" dirty="0"/>
              <a:t> </a:t>
            </a:r>
            <a:r>
              <a:rPr lang="ru-RU" sz="2400" dirty="0" err="1"/>
              <a:t>ринків</a:t>
            </a:r>
            <a:r>
              <a:rPr lang="ru-RU" sz="2400" dirty="0"/>
              <a:t>, </a:t>
            </a:r>
          </a:p>
          <a:p>
            <a:pPr algn="just"/>
            <a:r>
              <a:rPr lang="ru-RU" sz="2400" dirty="0" err="1"/>
              <a:t>стратегічного</a:t>
            </a:r>
            <a:r>
              <a:rPr lang="ru-RU" sz="2400" dirty="0"/>
              <a:t> </a:t>
            </a:r>
            <a:r>
              <a:rPr lang="ru-RU" sz="2400" dirty="0" err="1"/>
              <a:t>управління</a:t>
            </a:r>
            <a:r>
              <a:rPr lang="ru-RU" sz="2400" dirty="0"/>
              <a:t> </a:t>
            </a:r>
            <a:r>
              <a:rPr lang="ru-RU" sz="2400" dirty="0" err="1"/>
              <a:t>міжнародним</a:t>
            </a:r>
            <a:r>
              <a:rPr lang="ru-RU" sz="2400" dirty="0"/>
              <a:t> </a:t>
            </a:r>
            <a:r>
              <a:rPr lang="ru-RU" sz="2400" dirty="0" err="1"/>
              <a:t>бізнесом</a:t>
            </a:r>
            <a:endParaRPr lang="ru-RU" sz="2400" dirty="0"/>
          </a:p>
          <a:p>
            <a:pPr algn="just"/>
            <a:r>
              <a:rPr lang="ru-RU" sz="2400" dirty="0"/>
              <a:t> та </a:t>
            </a:r>
            <a:r>
              <a:rPr lang="ru-RU" sz="2400" dirty="0" err="1"/>
              <a:t>сучасних</a:t>
            </a:r>
            <a:r>
              <a:rPr lang="ru-RU" sz="2400" dirty="0"/>
              <a:t> </a:t>
            </a:r>
            <a:r>
              <a:rPr lang="ru-RU" sz="2400" dirty="0" err="1"/>
              <a:t>методів</a:t>
            </a:r>
            <a:r>
              <a:rPr lang="ru-RU" sz="2400" dirty="0"/>
              <a:t> </a:t>
            </a:r>
            <a:r>
              <a:rPr lang="ru-RU" sz="2400" dirty="0" err="1"/>
              <a:t>прогнозування</a:t>
            </a:r>
            <a:r>
              <a:rPr lang="ru-RU" sz="2400" dirty="0"/>
              <a:t> </a:t>
            </a:r>
          </a:p>
          <a:p>
            <a:pPr algn="just"/>
            <a:r>
              <a:rPr lang="ru-RU" sz="2400" dirty="0" err="1"/>
              <a:t>міжнародної</a:t>
            </a:r>
            <a:r>
              <a:rPr lang="ru-RU" sz="2400" dirty="0"/>
              <a:t> </a:t>
            </a:r>
            <a:r>
              <a:rPr lang="ru-RU" sz="2400" dirty="0" err="1"/>
              <a:t>діяльності</a:t>
            </a:r>
            <a:r>
              <a:rPr lang="ru-RU" sz="2400" dirty="0"/>
              <a:t>.</a:t>
            </a:r>
          </a:p>
        </p:txBody>
      </p:sp>
      <p:sp>
        <p:nvSpPr>
          <p:cNvPr id="6" name="Стрелка вниз 5">
            <a:extLst>
              <a:ext uri="{FF2B5EF4-FFF2-40B4-BE49-F238E27FC236}">
                <a16:creationId xmlns:a16="http://schemas.microsoft.com/office/drawing/2014/main" id="{A9E55E7B-3834-F478-5D58-461B4AE01866}"/>
              </a:ext>
            </a:extLst>
          </p:cNvPr>
          <p:cNvSpPr/>
          <p:nvPr/>
        </p:nvSpPr>
        <p:spPr>
          <a:xfrm>
            <a:off x="6106308" y="1481470"/>
            <a:ext cx="443696" cy="590309"/>
          </a:xfrm>
          <a:prstGeom prst="down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3EDF10A-1FC0-1EF4-CD37-F0B331AD7B7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35"/>
          <a:stretch/>
        </p:blipFill>
        <p:spPr>
          <a:xfrm>
            <a:off x="8183301" y="4077412"/>
            <a:ext cx="4008699" cy="279205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295B31C-C191-D721-8F88-8654E29E8452}"/>
              </a:ext>
            </a:extLst>
          </p:cNvPr>
          <p:cNvSpPr txBox="1"/>
          <p:nvPr/>
        </p:nvSpPr>
        <p:spPr>
          <a:xfrm>
            <a:off x="775504" y="5726019"/>
            <a:ext cx="609985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i="1" dirty="0" err="1">
                <a:solidFill>
                  <a:srgbClr val="0070C0"/>
                </a:solidFill>
              </a:rPr>
              <a:t>Термін</a:t>
            </a:r>
            <a:r>
              <a:rPr lang="ru-RU" sz="2400" i="1" dirty="0">
                <a:solidFill>
                  <a:srgbClr val="0070C0"/>
                </a:solidFill>
              </a:rPr>
              <a:t> </a:t>
            </a:r>
            <a:r>
              <a:rPr lang="ru-RU" sz="2400" i="1" dirty="0" err="1">
                <a:solidFill>
                  <a:srgbClr val="0070C0"/>
                </a:solidFill>
              </a:rPr>
              <a:t>навчання</a:t>
            </a:r>
            <a:r>
              <a:rPr lang="ru-RU" sz="2400" i="1" dirty="0">
                <a:solidFill>
                  <a:srgbClr val="0070C0"/>
                </a:solidFill>
              </a:rPr>
              <a:t>: 1 </a:t>
            </a:r>
            <a:r>
              <a:rPr lang="ru-RU" sz="2400" i="1" dirty="0" err="1">
                <a:solidFill>
                  <a:srgbClr val="0070C0"/>
                </a:solidFill>
              </a:rPr>
              <a:t>рік</a:t>
            </a:r>
            <a:r>
              <a:rPr lang="ru-RU" sz="2400" i="1" dirty="0">
                <a:solidFill>
                  <a:srgbClr val="0070C0"/>
                </a:solidFill>
              </a:rPr>
              <a:t> 4 </a:t>
            </a:r>
            <a:r>
              <a:rPr lang="ru-RU" sz="2400" i="1" dirty="0" err="1">
                <a:solidFill>
                  <a:srgbClr val="0070C0"/>
                </a:solidFill>
              </a:rPr>
              <a:t>місяці</a:t>
            </a:r>
            <a:r>
              <a:rPr lang="ru-RU" sz="2400" i="1" dirty="0">
                <a:solidFill>
                  <a:srgbClr val="0070C0"/>
                </a:solidFill>
              </a:rPr>
              <a:t>, 3 </a:t>
            </a:r>
            <a:r>
              <a:rPr lang="ru-RU" sz="2400" i="1" dirty="0" err="1">
                <a:solidFill>
                  <a:srgbClr val="0070C0"/>
                </a:solidFill>
              </a:rPr>
              <a:t>семестри</a:t>
            </a:r>
            <a:endParaRPr lang="ru-RU" sz="2400" i="1" dirty="0">
              <a:solidFill>
                <a:srgbClr val="0070C0"/>
              </a:solidFill>
            </a:endParaRPr>
          </a:p>
          <a:p>
            <a:r>
              <a:rPr lang="ru-RU" sz="2400" i="1" dirty="0">
                <a:solidFill>
                  <a:srgbClr val="0070C0"/>
                </a:solidFill>
              </a:rPr>
              <a:t> Мова </a:t>
            </a:r>
            <a:r>
              <a:rPr lang="ru-RU" sz="2400" i="1" dirty="0" err="1">
                <a:solidFill>
                  <a:srgbClr val="0070C0"/>
                </a:solidFill>
              </a:rPr>
              <a:t>навчання</a:t>
            </a:r>
            <a:r>
              <a:rPr lang="ru-RU" sz="2400" i="1" dirty="0">
                <a:solidFill>
                  <a:srgbClr val="0070C0"/>
                </a:solidFill>
              </a:rPr>
              <a:t>: </a:t>
            </a:r>
            <a:r>
              <a:rPr lang="ru-RU" sz="2400" i="1" dirty="0" err="1">
                <a:solidFill>
                  <a:srgbClr val="0070C0"/>
                </a:solidFill>
              </a:rPr>
              <a:t>українська</a:t>
            </a:r>
            <a:r>
              <a:rPr lang="ru-RU" sz="2400" i="1" dirty="0">
                <a:solidFill>
                  <a:srgbClr val="0070C0"/>
                </a:solidFill>
              </a:rPr>
              <a:t>, </a:t>
            </a:r>
            <a:r>
              <a:rPr lang="ru-RU" sz="2400" i="1" dirty="0" err="1">
                <a:solidFill>
                  <a:srgbClr val="0070C0"/>
                </a:solidFill>
              </a:rPr>
              <a:t>англійська</a:t>
            </a:r>
            <a:endParaRPr lang="ru-RU" sz="2400" i="1" dirty="0">
              <a:solidFill>
                <a:srgbClr val="0070C0"/>
              </a:solidFill>
            </a:endParaRPr>
          </a:p>
          <a:p>
            <a:r>
              <a:rPr lang="ru-RU" sz="2400" i="1" dirty="0">
                <a:solidFill>
                  <a:srgbClr val="0070C0"/>
                </a:solidFill>
              </a:rPr>
              <a:t>Форма </a:t>
            </a:r>
            <a:r>
              <a:rPr lang="ru-RU" sz="2400" i="1" dirty="0" err="1">
                <a:solidFill>
                  <a:srgbClr val="0070C0"/>
                </a:solidFill>
              </a:rPr>
              <a:t>навчання</a:t>
            </a:r>
            <a:r>
              <a:rPr lang="ru-RU" sz="2400" i="1" dirty="0">
                <a:solidFill>
                  <a:srgbClr val="0070C0"/>
                </a:solidFill>
              </a:rPr>
              <a:t>: </a:t>
            </a:r>
            <a:r>
              <a:rPr lang="ru-RU" sz="2400" i="1" dirty="0" err="1">
                <a:solidFill>
                  <a:srgbClr val="0070C0"/>
                </a:solidFill>
              </a:rPr>
              <a:t>денна</a:t>
            </a:r>
            <a:r>
              <a:rPr lang="ru-RU" sz="2400" i="1" dirty="0">
                <a:solidFill>
                  <a:srgbClr val="0070C0"/>
                </a:solidFill>
              </a:rPr>
              <a:t>, </a:t>
            </a:r>
            <a:r>
              <a:rPr lang="ru-RU" sz="2400" i="1" dirty="0" err="1">
                <a:solidFill>
                  <a:srgbClr val="0070C0"/>
                </a:solidFill>
              </a:rPr>
              <a:t>заочна</a:t>
            </a:r>
            <a:endParaRPr lang="ru-UA" sz="2400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07768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A97B360-244D-0403-83F6-6826C421141F}"/>
              </a:ext>
            </a:extLst>
          </p:cNvPr>
          <p:cNvSpPr txBox="1"/>
          <p:nvPr/>
        </p:nvSpPr>
        <p:spPr>
          <a:xfrm>
            <a:off x="1373529" y="51274"/>
            <a:ext cx="944494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UA" sz="2800" b="1" dirty="0">
                <a:solidFill>
                  <a:srgbClr val="0070C0"/>
                </a:solidFill>
              </a:rPr>
              <a:t>Ключові дисципліни </a:t>
            </a:r>
          </a:p>
          <a:p>
            <a:pPr algn="ctr"/>
            <a:r>
              <a:rPr lang="ru-UA" sz="2800" b="1" dirty="0">
                <a:solidFill>
                  <a:srgbClr val="0070C0"/>
                </a:solidFill>
              </a:rPr>
              <a:t>ОП «Міжнародна економіка»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F94E9E2-7420-A9F2-24A2-6158596501D4}"/>
              </a:ext>
            </a:extLst>
          </p:cNvPr>
          <p:cNvSpPr txBox="1"/>
          <p:nvPr/>
        </p:nvSpPr>
        <p:spPr>
          <a:xfrm>
            <a:off x="910602" y="1163898"/>
            <a:ext cx="10810755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UA" sz="2400" b="1" i="1" dirty="0"/>
              <a:t>Глобальна економіка</a:t>
            </a:r>
          </a:p>
          <a:p>
            <a:endParaRPr lang="ru-UA" sz="2400" b="1" i="1" dirty="0"/>
          </a:p>
          <a:p>
            <a:r>
              <a:rPr lang="ru-UA" sz="2400" b="1" i="1" dirty="0"/>
              <a:t>Комунікації і діловий протокол (англійська мова)</a:t>
            </a:r>
          </a:p>
          <a:p>
            <a:endParaRPr lang="ru-UA" sz="2400" b="1" i="1" dirty="0"/>
          </a:p>
          <a:p>
            <a:r>
              <a:rPr lang="ru-UA" sz="2400" b="1" i="1" dirty="0"/>
              <a:t>Економічний бізнес-аналіз</a:t>
            </a:r>
          </a:p>
          <a:p>
            <a:endParaRPr lang="ru-UA" sz="2400" b="1" i="1" dirty="0"/>
          </a:p>
          <a:p>
            <a:r>
              <a:rPr lang="ru-UA" sz="2400" b="1" i="1" dirty="0"/>
              <a:t>Методи та моделі прогнозування ЗЕД</a:t>
            </a:r>
          </a:p>
          <a:p>
            <a:endParaRPr lang="ru-UA" sz="2400" b="1" i="1" dirty="0"/>
          </a:p>
          <a:p>
            <a:r>
              <a:rPr lang="ru-UA" sz="2400" b="1" i="1" dirty="0"/>
              <a:t>Системи прийняття рішень в міжнародному бізнесі</a:t>
            </a:r>
          </a:p>
          <a:p>
            <a:endParaRPr lang="ru-UA" sz="2400" b="1" i="1" dirty="0"/>
          </a:p>
          <a:p>
            <a:r>
              <a:rPr lang="ru-UA" sz="2400" b="1" i="1" dirty="0"/>
              <a:t>Міжнародні бізнес-стратегії підприємства</a:t>
            </a:r>
          </a:p>
          <a:p>
            <a:endParaRPr lang="ru-UA" sz="2400" b="1" i="1" dirty="0"/>
          </a:p>
          <a:p>
            <a:r>
              <a:rPr lang="ru-UA" sz="2400" b="1" i="1" dirty="0"/>
              <a:t>Управління міжнародною конкурентоспроможністю </a:t>
            </a:r>
          </a:p>
          <a:p>
            <a:r>
              <a:rPr lang="ru-UA" sz="2400" b="1" i="1" dirty="0"/>
              <a:t>підприємства</a:t>
            </a:r>
          </a:p>
          <a:p>
            <a:endParaRPr lang="ru-UA" sz="2400" dirty="0"/>
          </a:p>
          <a:p>
            <a:endParaRPr lang="ru-UA" sz="2400" dirty="0"/>
          </a:p>
        </p:txBody>
      </p:sp>
      <p:pic>
        <p:nvPicPr>
          <p:cNvPr id="2050" name="Picture 2" descr="Глава ЄЦБ: світова економіка навряд чи повернеться до низькоінфляційного  середовища останнього десятиліття | Дніпропетровське Інвестиційне агенство">
            <a:extLst>
              <a:ext uri="{FF2B5EF4-FFF2-40B4-BE49-F238E27FC236}">
                <a16:creationId xmlns:a16="http://schemas.microsoft.com/office/drawing/2014/main" id="{BE593571-8BB0-9817-AB25-D029B5593E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5500" y="4686300"/>
            <a:ext cx="3746500" cy="217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28000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DDA9FD4-1645-DC68-7919-E67680DC9E54}"/>
              </a:ext>
            </a:extLst>
          </p:cNvPr>
          <p:cNvSpPr txBox="1"/>
          <p:nvPr/>
        </p:nvSpPr>
        <p:spPr>
          <a:xfrm>
            <a:off x="1589588" y="0"/>
            <a:ext cx="10313044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UA" sz="3200" b="1" dirty="0">
                <a:solidFill>
                  <a:srgbClr val="0070C0"/>
                </a:solidFill>
              </a:rPr>
              <a:t>ПЕРЕВАГИ ОП «Міжнародна економіка»</a:t>
            </a:r>
          </a:p>
          <a:p>
            <a:pPr algn="ctr"/>
            <a:endParaRPr lang="ru-UA" sz="3200" b="1" dirty="0">
              <a:solidFill>
                <a:srgbClr val="0070C0"/>
              </a:solidFill>
            </a:endParaRPr>
          </a:p>
          <a:p>
            <a:pPr algn="ctr"/>
            <a:endParaRPr lang="ru-UA" sz="3200" b="1" dirty="0">
              <a:solidFill>
                <a:srgbClr val="0070C0"/>
              </a:solidFill>
            </a:endParaRPr>
          </a:p>
          <a:p>
            <a:pPr algn="ctr"/>
            <a:endParaRPr lang="ru-UA" sz="3200" b="1" dirty="0">
              <a:solidFill>
                <a:srgbClr val="0070C0"/>
              </a:solidFill>
            </a:endParaRPr>
          </a:p>
          <a:p>
            <a:pPr algn="ctr"/>
            <a:endParaRPr lang="ru-UA" sz="3200" b="1" dirty="0">
              <a:solidFill>
                <a:srgbClr val="0070C0"/>
              </a:solidFill>
            </a:endParaRPr>
          </a:p>
          <a:p>
            <a:pPr algn="ctr"/>
            <a:endParaRPr lang="ru-UA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E551A23-866F-04E5-7351-022F8EA5C3EC}"/>
              </a:ext>
            </a:extLst>
          </p:cNvPr>
          <p:cNvSpPr txBox="1"/>
          <p:nvPr/>
        </p:nvSpPr>
        <p:spPr>
          <a:xfrm>
            <a:off x="871959" y="653694"/>
            <a:ext cx="11030673" cy="9048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UA" sz="2400" b="1" i="1" dirty="0"/>
              <a:t>Практична спрямованість (</a:t>
            </a:r>
            <a:r>
              <a:rPr lang="ru-RU" sz="2400" i="1" dirty="0" err="1"/>
              <a:t>вміння</a:t>
            </a:r>
            <a:r>
              <a:rPr lang="ru-RU" sz="2400" i="1" dirty="0"/>
              <a:t> </a:t>
            </a:r>
            <a:r>
              <a:rPr lang="ru-RU" sz="2400" i="1" dirty="0" err="1"/>
              <a:t>розробляти</a:t>
            </a:r>
            <a:r>
              <a:rPr lang="ru-RU" sz="2400" i="1" dirty="0"/>
              <a:t> та </a:t>
            </a:r>
            <a:r>
              <a:rPr lang="ru-RU" sz="2400" i="1" dirty="0" err="1"/>
              <a:t>виконувати</a:t>
            </a:r>
            <a:r>
              <a:rPr lang="ru-RU" sz="2400" i="1" dirty="0"/>
              <a:t> </a:t>
            </a:r>
            <a:r>
              <a:rPr lang="ru-RU" sz="2400" i="1" dirty="0" err="1"/>
              <a:t>стратегії</a:t>
            </a:r>
            <a:r>
              <a:rPr lang="ru-RU" sz="2400" i="1" dirty="0"/>
              <a:t> </a:t>
            </a:r>
            <a:r>
              <a:rPr lang="ru-RU" sz="2400" i="1" dirty="0" err="1"/>
              <a:t>розвитку</a:t>
            </a:r>
            <a:r>
              <a:rPr lang="ru-RU" sz="2400" i="1" dirty="0"/>
              <a:t> </a:t>
            </a:r>
            <a:r>
              <a:rPr lang="ru-RU" sz="2400" i="1" dirty="0" err="1"/>
              <a:t>міжнародної</a:t>
            </a:r>
            <a:r>
              <a:rPr lang="ru-RU" sz="2400" i="1" dirty="0"/>
              <a:t> </a:t>
            </a:r>
            <a:r>
              <a:rPr lang="ru-RU" sz="2400" i="1" dirty="0" err="1"/>
              <a:t>діяльності</a:t>
            </a:r>
            <a:r>
              <a:rPr lang="ru-RU" sz="2400" i="1" dirty="0"/>
              <a:t> </a:t>
            </a:r>
            <a:r>
              <a:rPr lang="ru-RU" sz="2400" i="1" dirty="0" err="1"/>
              <a:t>підприємства</a:t>
            </a:r>
            <a:r>
              <a:rPr lang="ru-RU" sz="2400" i="1" dirty="0"/>
              <a:t>,</a:t>
            </a:r>
            <a:r>
              <a:rPr lang="ru-UA" sz="2400" i="1" dirty="0"/>
              <a:t> володіння математичними та експертними інструментами прийняття управлінських рішень, володіння інструментами екооічного та конкурентного аналізу середовища компанії</a:t>
            </a:r>
            <a:r>
              <a:rPr lang="ru-UA" sz="2400" b="1" i="1" dirty="0"/>
              <a:t>)</a:t>
            </a:r>
          </a:p>
          <a:p>
            <a:pPr>
              <a:lnSpc>
                <a:spcPct val="150000"/>
              </a:lnSpc>
            </a:pPr>
            <a:r>
              <a:rPr lang="ru-UA" sz="2400" b="1" i="1" dirty="0"/>
              <a:t>Поглиблене вивчення ділової англійської мови</a:t>
            </a:r>
          </a:p>
          <a:p>
            <a:pPr>
              <a:lnSpc>
                <a:spcPct val="150000"/>
              </a:lnSpc>
            </a:pPr>
            <a:r>
              <a:rPr lang="ru-UA" sz="2400" b="1" i="1" dirty="0"/>
              <a:t>Розуміння основних трендів сучасних міжнародних економічних відносин</a:t>
            </a:r>
          </a:p>
          <a:p>
            <a:pPr>
              <a:lnSpc>
                <a:spcPct val="150000"/>
              </a:lnSpc>
            </a:pPr>
            <a:r>
              <a:rPr lang="ru-UA" sz="2400" b="1" i="1" dirty="0"/>
              <a:t>Вміння прогнозувати розвиток міжнародної економічної діяльності підприємства</a:t>
            </a:r>
          </a:p>
          <a:p>
            <a:pPr algn="l">
              <a:lnSpc>
                <a:spcPct val="150000"/>
              </a:lnSpc>
            </a:pPr>
            <a:r>
              <a:rPr lang="ru-RU" sz="2400" b="1" i="1" dirty="0" err="1"/>
              <a:t>Навички</a:t>
            </a:r>
            <a:r>
              <a:rPr lang="ru-RU" sz="2400" b="1" i="1" dirty="0"/>
              <a:t> </a:t>
            </a:r>
            <a:r>
              <a:rPr lang="ru-RU" sz="2400" b="1" i="1" dirty="0" err="1"/>
              <a:t>проведення</a:t>
            </a:r>
            <a:r>
              <a:rPr lang="ru-RU" sz="2400" b="1" i="1" dirty="0"/>
              <a:t> </a:t>
            </a:r>
            <a:r>
              <a:rPr lang="ru-RU" sz="2400" b="1" i="1" dirty="0" err="1"/>
              <a:t>переговорів</a:t>
            </a:r>
            <a:r>
              <a:rPr lang="ru-RU" sz="2400" b="1" i="1" dirty="0"/>
              <a:t> з </a:t>
            </a:r>
            <a:r>
              <a:rPr lang="ru-RU" sz="2400" b="1" i="1" dirty="0" err="1"/>
              <a:t>потенційними</a:t>
            </a:r>
            <a:r>
              <a:rPr lang="ru-RU" sz="2400" b="1" i="1" dirty="0"/>
              <a:t> </a:t>
            </a:r>
            <a:r>
              <a:rPr lang="ru-RU" sz="2400" b="1" i="1" dirty="0" err="1"/>
              <a:t>клієнтами</a:t>
            </a:r>
            <a:endParaRPr lang="ru-RU" sz="2400" b="1" i="1" dirty="0"/>
          </a:p>
          <a:p>
            <a:pPr algn="l">
              <a:lnSpc>
                <a:spcPct val="150000"/>
              </a:lnSpc>
            </a:pPr>
            <a:r>
              <a:rPr lang="ru-RU" sz="2400" b="1" i="1" dirty="0" err="1"/>
              <a:t>Керування</a:t>
            </a:r>
            <a:r>
              <a:rPr lang="ru-RU" sz="2400" b="1" i="1" dirty="0"/>
              <a:t> </a:t>
            </a:r>
            <a:r>
              <a:rPr lang="ru-RU" sz="2400" b="1" i="1" dirty="0" err="1"/>
              <a:t>внутрішніми</a:t>
            </a:r>
            <a:r>
              <a:rPr lang="ru-RU" sz="2400" b="1" i="1" dirty="0"/>
              <a:t> </a:t>
            </a:r>
            <a:r>
              <a:rPr lang="ru-RU" sz="2400" b="1" i="1" dirty="0" err="1"/>
              <a:t>комунікаціями</a:t>
            </a:r>
            <a:r>
              <a:rPr lang="ru-RU" sz="2400" b="1" i="1" dirty="0"/>
              <a:t> для </a:t>
            </a:r>
            <a:r>
              <a:rPr lang="ru-RU" sz="2400" b="1" i="1" dirty="0" err="1"/>
              <a:t>забезпечення</a:t>
            </a:r>
            <a:r>
              <a:rPr lang="ru-RU" sz="2400" b="1" i="1" dirty="0"/>
              <a:t> </a:t>
            </a:r>
            <a:r>
              <a:rPr lang="ru-RU" sz="2400" b="1" i="1" dirty="0" err="1"/>
              <a:t>ефективного</a:t>
            </a:r>
            <a:r>
              <a:rPr lang="ru-RU" sz="2400" b="1" i="1" dirty="0"/>
              <a:t> </a:t>
            </a:r>
            <a:r>
              <a:rPr lang="ru-RU" sz="2400" b="1" i="1" dirty="0" err="1"/>
              <a:t>виконання</a:t>
            </a:r>
            <a:r>
              <a:rPr lang="ru-RU" sz="2400" b="1" i="1" dirty="0"/>
              <a:t> </a:t>
            </a:r>
            <a:r>
              <a:rPr lang="ru-RU" sz="2400" b="1" i="1" dirty="0" err="1"/>
              <a:t>проектів</a:t>
            </a:r>
            <a:endParaRPr lang="ru-RU" sz="2400" b="1" i="1" dirty="0"/>
          </a:p>
          <a:p>
            <a:endParaRPr lang="ru-UA" sz="2400" b="1" i="1" dirty="0"/>
          </a:p>
          <a:p>
            <a:r>
              <a:rPr lang="ru-UA" sz="2400" b="1" i="1" dirty="0"/>
              <a:t> </a:t>
            </a:r>
          </a:p>
          <a:p>
            <a:endParaRPr lang="ru-UA" sz="2400" b="1" i="1" dirty="0"/>
          </a:p>
          <a:p>
            <a:endParaRPr lang="ru-UA" sz="2400" b="1" i="1" dirty="0"/>
          </a:p>
          <a:p>
            <a:endParaRPr lang="ru-UA" sz="2400" b="1" i="1" dirty="0"/>
          </a:p>
          <a:p>
            <a:endParaRPr lang="ru-UA" sz="2400" b="1" i="1" dirty="0"/>
          </a:p>
          <a:p>
            <a:endParaRPr lang="ru-UA" sz="2400" b="1" i="1" dirty="0"/>
          </a:p>
          <a:p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13270213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5E8C6B9-0A67-5F1C-A86C-B999DD5A47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761" y="-1"/>
            <a:ext cx="5329239" cy="1859823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61DED6A-4ACE-CDED-E540-E6477460E3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199" y="549604"/>
            <a:ext cx="6005513" cy="216999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1744EA7-9510-2097-EB7A-71248025AE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3487" y="1871815"/>
            <a:ext cx="5434013" cy="161052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18D5742-8893-BF5A-B3AF-07CDADD294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33995" y="5053336"/>
            <a:ext cx="7200879" cy="180466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2E0E6B1-EE8B-34C9-3F1E-2079C378210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00950" y="2900383"/>
            <a:ext cx="4591050" cy="197216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BE4131A-3F0D-AB9E-9A30-44138AED71E3}"/>
              </a:ext>
            </a:extLst>
          </p:cNvPr>
          <p:cNvSpPr txBox="1"/>
          <p:nvPr/>
        </p:nvSpPr>
        <p:spPr>
          <a:xfrm>
            <a:off x="766761" y="3957579"/>
            <a:ext cx="4456253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Випускники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працювати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менеджерами ЗЕД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економістами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міжнародної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торгівлі</a:t>
            </a:r>
            <a:endParaRPr lang="ru-RU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консультантами з </a:t>
            </a:r>
            <a:r>
              <a:rPr lang="ru-RU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зовнішньоекономічної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endParaRPr lang="ru-RU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експертами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міжнародного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бізнесу</a:t>
            </a:r>
            <a:endParaRPr lang="ru-RU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20383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B78B890-F04D-56E0-BE7E-6757E3D5439C}"/>
              </a:ext>
            </a:extLst>
          </p:cNvPr>
          <p:cNvSpPr txBox="1"/>
          <p:nvPr/>
        </p:nvSpPr>
        <p:spPr>
          <a:xfrm>
            <a:off x="1018573" y="0"/>
            <a:ext cx="1117342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UA" sz="2800" dirty="0">
                <a:solidFill>
                  <a:srgbClr val="0070C0"/>
                </a:solidFill>
              </a:rPr>
              <a:t>Програми подвійних дипломів та академічної мобільності </a:t>
            </a:r>
          </a:p>
          <a:p>
            <a:pPr algn="ctr"/>
            <a:r>
              <a:rPr lang="ru-UA" sz="2800" dirty="0">
                <a:solidFill>
                  <a:srgbClr val="0070C0"/>
                </a:solidFill>
              </a:rPr>
              <a:t>ОП «Міжнародна економіка»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AD0FAF5-52AE-DDF8-6885-752B37B14293}"/>
              </a:ext>
            </a:extLst>
          </p:cNvPr>
          <p:cNvSpPr txBox="1"/>
          <p:nvPr/>
        </p:nvSpPr>
        <p:spPr>
          <a:xfrm>
            <a:off x="397396" y="867428"/>
            <a:ext cx="5023412" cy="12311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UA" dirty="0"/>
              <a:t>ПРОГРАМА ДВОХ ДИПЛОМІВ З</a:t>
            </a:r>
          </a:p>
          <a:p>
            <a:pPr algn="ctr"/>
            <a:r>
              <a:rPr lang="ru-RU" dirty="0"/>
              <a:t>УНІВЕРСИТЕТОМ ЕКОНОМІКИ В БИДГОЩІ (</a:t>
            </a:r>
            <a:r>
              <a:rPr lang="ru-RU" dirty="0" err="1"/>
              <a:t>Польща</a:t>
            </a:r>
            <a:r>
              <a:rPr lang="ru-RU" dirty="0"/>
              <a:t>)</a:t>
            </a:r>
            <a:endParaRPr lang="ru-UA" dirty="0"/>
          </a:p>
          <a:p>
            <a:endParaRPr lang="ru-UA" sz="2000" dirty="0"/>
          </a:p>
        </p:txBody>
      </p:sp>
      <p:pic>
        <p:nvPicPr>
          <p:cNvPr id="3074" name="Picture 2" descr="Університет економіки - Вища освіта за кордоном">
            <a:extLst>
              <a:ext uri="{FF2B5EF4-FFF2-40B4-BE49-F238E27FC236}">
                <a16:creationId xmlns:a16="http://schemas.microsoft.com/office/drawing/2014/main" id="{6110C3A5-D9DF-3CCD-BFC0-D8FDF10C2A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573" y="1805149"/>
            <a:ext cx="4256180" cy="1323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75A3629-D136-C0FE-1FE4-059D0618B05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9508"/>
          <a:stretch/>
        </p:blipFill>
        <p:spPr>
          <a:xfrm>
            <a:off x="8109894" y="1562231"/>
            <a:ext cx="2526740" cy="180927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03E6ED8-BFBC-0C5C-B95D-A594EDE29C40}"/>
              </a:ext>
            </a:extLst>
          </p:cNvPr>
          <p:cNvSpPr txBox="1"/>
          <p:nvPr/>
        </p:nvSpPr>
        <p:spPr>
          <a:xfrm>
            <a:off x="6951924" y="896750"/>
            <a:ext cx="4842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UA" cap="all" dirty="0"/>
              <a:t>Академічна мобільність від Ризького технічного університету (ЛАТВІЯ)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574E8FB-7158-C5C5-8667-A4198B3F3273}"/>
              </a:ext>
            </a:extLst>
          </p:cNvPr>
          <p:cNvSpPr txBox="1"/>
          <p:nvPr/>
        </p:nvSpPr>
        <p:spPr>
          <a:xfrm>
            <a:off x="537012" y="3394010"/>
            <a:ext cx="47377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cap="all" dirty="0" err="1"/>
              <a:t>Академічна</a:t>
            </a:r>
            <a:r>
              <a:rPr lang="ru-RU" cap="all" dirty="0"/>
              <a:t> </a:t>
            </a:r>
            <a:r>
              <a:rPr lang="ru-RU" cap="all" dirty="0" err="1"/>
              <a:t>мобільність</a:t>
            </a:r>
            <a:r>
              <a:rPr lang="ru-RU" cap="all" dirty="0"/>
              <a:t> </a:t>
            </a:r>
            <a:r>
              <a:rPr lang="ru-RU" cap="all" dirty="0" err="1"/>
              <a:t>від</a:t>
            </a:r>
            <a:r>
              <a:rPr lang="ru-RU" cap="all" dirty="0"/>
              <a:t> </a:t>
            </a:r>
            <a:r>
              <a:rPr lang="ru-RU" cap="all" dirty="0" err="1"/>
              <a:t>Університету</a:t>
            </a:r>
            <a:r>
              <a:rPr lang="ru-RU" cap="all" dirty="0"/>
              <a:t> </a:t>
            </a:r>
            <a:r>
              <a:rPr lang="ru-RU" cap="all" dirty="0" err="1"/>
              <a:t>Миколаса</a:t>
            </a:r>
            <a:r>
              <a:rPr lang="ru-RU" cap="all" dirty="0"/>
              <a:t> </a:t>
            </a:r>
            <a:r>
              <a:rPr lang="ru-RU" cap="all" dirty="0" err="1"/>
              <a:t>Ромеріса</a:t>
            </a:r>
            <a:r>
              <a:rPr lang="ru-RU" cap="all" dirty="0"/>
              <a:t> (ЛИТВА) ІЗ ДЕРЖАВНИМИ СТИПЕНДІЯМИ</a:t>
            </a:r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684DCEAE-6726-6067-01BA-E8AB28E6A2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189" y="4330238"/>
            <a:ext cx="3040122" cy="2030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ECA9991-E117-E951-7589-768D3F2ABE2A}"/>
              </a:ext>
            </a:extLst>
          </p:cNvPr>
          <p:cNvSpPr txBox="1"/>
          <p:nvPr/>
        </p:nvSpPr>
        <p:spPr>
          <a:xfrm>
            <a:off x="6697886" y="3396904"/>
            <a:ext cx="54941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cap="all" dirty="0"/>
              <a:t>Курс з основ </a:t>
            </a:r>
            <a:r>
              <a:rPr lang="ru-RU" b="1" i="1" cap="all" dirty="0" err="1"/>
              <a:t>інноваційного</a:t>
            </a:r>
            <a:r>
              <a:rPr lang="ru-RU" b="1" i="1" cap="all" dirty="0"/>
              <a:t> </a:t>
            </a:r>
            <a:r>
              <a:rPr lang="ru-RU" b="1" i="1" cap="all" dirty="0" err="1"/>
              <a:t>підприємництва</a:t>
            </a:r>
            <a:r>
              <a:rPr lang="ru-RU" b="1" i="1" cap="all" dirty="0"/>
              <a:t> </a:t>
            </a:r>
            <a:r>
              <a:rPr lang="ru-RU" b="1" i="1" cap="all" dirty="0" err="1"/>
              <a:t>від</a:t>
            </a:r>
            <a:r>
              <a:rPr lang="ru-RU" b="1" i="1" cap="all" dirty="0"/>
              <a:t> </a:t>
            </a:r>
            <a:r>
              <a:rPr lang="ru-RU" b="1" i="1" cap="all" dirty="0" err="1"/>
              <a:t>Лондонської</a:t>
            </a:r>
            <a:r>
              <a:rPr lang="ru-RU" b="1" i="1" cap="all" dirty="0"/>
              <a:t> </a:t>
            </a:r>
            <a:r>
              <a:rPr lang="ru-RU" b="1" i="1" cap="all" dirty="0" err="1"/>
              <a:t>школи</a:t>
            </a:r>
            <a:r>
              <a:rPr lang="ru-RU" b="1" i="1" cap="all" dirty="0"/>
              <a:t> </a:t>
            </a:r>
            <a:r>
              <a:rPr lang="ru-RU" b="1" i="1" cap="all" dirty="0" err="1"/>
              <a:t>бізнесу</a:t>
            </a:r>
            <a:endParaRPr lang="ru-UA" b="1" i="1" cap="all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E6B863E-AC69-DBD2-9818-D58B230D61BD}"/>
              </a:ext>
            </a:extLst>
          </p:cNvPr>
          <p:cNvSpPr txBox="1"/>
          <p:nvPr/>
        </p:nvSpPr>
        <p:spPr>
          <a:xfrm>
            <a:off x="4155310" y="5780782"/>
            <a:ext cx="432901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sz="1600" b="0" i="0" dirty="0" err="1">
                <a:solidFill>
                  <a:srgbClr val="0A0A0A"/>
                </a:solidFill>
                <a:effectLst/>
                <a:latin typeface="Helvetica Neue" panose="02000503000000020004" pitchFamily="2" charset="0"/>
              </a:rPr>
              <a:t>Відділ</a:t>
            </a:r>
            <a:r>
              <a:rPr lang="ru-RU" sz="1600" b="0" i="0" dirty="0">
                <a:solidFill>
                  <a:srgbClr val="0A0A0A"/>
                </a:solidFill>
                <a:effectLst/>
                <a:latin typeface="Helvetica Neue" panose="02000503000000020004" pitchFamily="2" charset="0"/>
              </a:rPr>
              <a:t> </a:t>
            </a:r>
            <a:r>
              <a:rPr lang="ru-RU" sz="1600" b="0" i="0" dirty="0" err="1">
                <a:solidFill>
                  <a:srgbClr val="0A0A0A"/>
                </a:solidFill>
                <a:effectLst/>
                <a:latin typeface="Helvetica Neue" panose="02000503000000020004" pitchFamily="2" charset="0"/>
              </a:rPr>
              <a:t>міжнародних</a:t>
            </a:r>
            <a:r>
              <a:rPr lang="ru-RU" sz="1600" b="0" i="0" dirty="0">
                <a:solidFill>
                  <a:srgbClr val="0A0A0A"/>
                </a:solidFill>
                <a:effectLst/>
                <a:latin typeface="Helvetica Neue" panose="02000503000000020004" pitchFamily="2" charset="0"/>
              </a:rPr>
              <a:t> </a:t>
            </a:r>
            <a:r>
              <a:rPr lang="ru-RU" sz="1600" b="0" i="0" dirty="0" err="1">
                <a:solidFill>
                  <a:srgbClr val="0A0A0A"/>
                </a:solidFill>
                <a:effectLst/>
                <a:latin typeface="Helvetica Neue" panose="02000503000000020004" pitchFamily="2" charset="0"/>
              </a:rPr>
              <a:t>зв’язків</a:t>
            </a:r>
            <a:r>
              <a:rPr lang="ru-RU" sz="1600" b="0" i="0" dirty="0">
                <a:solidFill>
                  <a:srgbClr val="0A0A0A"/>
                </a:solidFill>
                <a:effectLst/>
                <a:latin typeface="Helvetica Neue" panose="02000503000000020004" pitchFamily="2" charset="0"/>
              </a:rPr>
              <a:t> ХНЕУ </a:t>
            </a:r>
            <a:r>
              <a:rPr lang="ru-RU" sz="1600" b="0" i="0" dirty="0" err="1">
                <a:solidFill>
                  <a:srgbClr val="0A0A0A"/>
                </a:solidFill>
                <a:effectLst/>
                <a:latin typeface="Helvetica Neue" panose="02000503000000020004" pitchFamily="2" charset="0"/>
              </a:rPr>
              <a:t>ім</a:t>
            </a:r>
            <a:r>
              <a:rPr lang="ru-RU" sz="1600" b="0" i="0" dirty="0">
                <a:solidFill>
                  <a:srgbClr val="0A0A0A"/>
                </a:solidFill>
                <a:effectLst/>
                <a:latin typeface="Helvetica Neue" panose="02000503000000020004" pitchFamily="2" charset="0"/>
              </a:rPr>
              <a:t>. </a:t>
            </a:r>
            <a:r>
              <a:rPr lang="ru-RU" sz="1600" b="0" i="0" dirty="0" err="1">
                <a:solidFill>
                  <a:srgbClr val="0A0A0A"/>
                </a:solidFill>
                <a:effectLst/>
                <a:latin typeface="Helvetica Neue" panose="02000503000000020004" pitchFamily="2" charset="0"/>
              </a:rPr>
              <a:t>С.Кузнеця</a:t>
            </a:r>
            <a:endParaRPr lang="ru-RU" sz="1600" b="0" i="0" dirty="0">
              <a:solidFill>
                <a:srgbClr val="0A0A0A"/>
              </a:solidFill>
              <a:effectLst/>
              <a:latin typeface="Helvetica Neue" panose="02000503000000020004" pitchFamily="2" charset="0"/>
            </a:endParaRPr>
          </a:p>
          <a:p>
            <a:pPr algn="l"/>
            <a:r>
              <a:rPr lang="en" sz="1600" b="0" i="0" u="none" strike="noStrike" dirty="0">
                <a:solidFill>
                  <a:srgbClr val="1779BA"/>
                </a:solidFill>
                <a:effectLst/>
                <a:latin typeface="Helvetica Neue" panose="02000503000000020004" pitchFamily="2" charset="0"/>
                <a:hlinkClick r:id="rId5"/>
              </a:rPr>
              <a:t>https://www.facebook.com/intdep.khnue</a:t>
            </a:r>
            <a:endParaRPr lang="en" sz="1600" b="0" i="0" dirty="0">
              <a:solidFill>
                <a:srgbClr val="0A0A0A"/>
              </a:solidFill>
              <a:effectLst/>
              <a:latin typeface="Helvetica Neue" panose="02000503000000020004" pitchFamily="2" charset="0"/>
            </a:endParaRPr>
          </a:p>
          <a:p>
            <a:pPr algn="l"/>
            <a:r>
              <a:rPr lang="en" sz="1600" b="0" i="0" u="none" strike="noStrike" dirty="0">
                <a:solidFill>
                  <a:srgbClr val="1779BA"/>
                </a:solidFill>
                <a:effectLst/>
                <a:latin typeface="Helvetica Neue" panose="02000503000000020004" pitchFamily="2" charset="0"/>
                <a:hlinkClick r:id="rId6"/>
              </a:rPr>
              <a:t>https://www.instagram.com/intdep.khnue/</a:t>
            </a:r>
            <a:endParaRPr lang="en" sz="1600" b="0" i="0" dirty="0">
              <a:solidFill>
                <a:srgbClr val="0A0A0A"/>
              </a:solidFill>
              <a:effectLst/>
              <a:latin typeface="Helvetica Neue" panose="02000503000000020004" pitchFamily="2" charset="0"/>
            </a:endParaRPr>
          </a:p>
        </p:txBody>
      </p:sp>
      <p:pic>
        <p:nvPicPr>
          <p:cNvPr id="1030" name="Picture 6" descr="Фото">
            <a:extLst>
              <a:ext uri="{FF2B5EF4-FFF2-40B4-BE49-F238E27FC236}">
                <a16:creationId xmlns:a16="http://schemas.microsoft.com/office/drawing/2014/main" id="{08016946-7ADD-13EF-7B7B-315E6DD759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6691" y="4373588"/>
            <a:ext cx="3881939" cy="2116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25641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4CEFF68-BBA4-A48B-A5B3-8FC2635AB72E}"/>
              </a:ext>
            </a:extLst>
          </p:cNvPr>
          <p:cNvSpPr txBox="1"/>
          <p:nvPr/>
        </p:nvSpPr>
        <p:spPr>
          <a:xfrm>
            <a:off x="1446835" y="486137"/>
            <a:ext cx="1011627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UA" sz="2800" b="1" dirty="0">
                <a:solidFill>
                  <a:srgbClr val="0070C0"/>
                </a:solidFill>
              </a:rPr>
              <a:t>Вартість навчання на ОП «МІжнародна економіка» у 202</a:t>
            </a:r>
            <a:r>
              <a:rPr lang="uk-UA" sz="2800" b="1" dirty="0">
                <a:solidFill>
                  <a:srgbClr val="0070C0"/>
                </a:solidFill>
              </a:rPr>
              <a:t>5</a:t>
            </a:r>
            <a:r>
              <a:rPr lang="ru-UA" sz="2800" b="1" dirty="0">
                <a:solidFill>
                  <a:srgbClr val="0070C0"/>
                </a:solidFill>
              </a:rPr>
              <a:t> р.</a:t>
            </a:r>
          </a:p>
          <a:p>
            <a:pPr algn="ctr"/>
            <a:r>
              <a:rPr lang="ru-UA" sz="2800" b="1" dirty="0">
                <a:solidFill>
                  <a:srgbClr val="0070C0"/>
                </a:solidFill>
              </a:rPr>
              <a:t> </a:t>
            </a:r>
          </a:p>
          <a:p>
            <a:pPr algn="ctr"/>
            <a:r>
              <a:rPr lang="ru-UA" sz="2800" dirty="0"/>
              <a:t>54200 грн денна</a:t>
            </a:r>
            <a:r>
              <a:rPr lang="en-US" sz="2800" dirty="0"/>
              <a:t>/20000 </a:t>
            </a:r>
            <a:r>
              <a:rPr lang="uk-UA" sz="2800" dirty="0"/>
              <a:t>заочна</a:t>
            </a:r>
            <a:endParaRPr lang="ru-UA" sz="2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0A1EBCB-C050-84CF-D9FC-554A7408D7C8}"/>
              </a:ext>
            </a:extLst>
          </p:cNvPr>
          <p:cNvSpPr txBox="1"/>
          <p:nvPr/>
        </p:nvSpPr>
        <p:spPr>
          <a:xfrm>
            <a:off x="1886674" y="2355977"/>
            <a:ext cx="9792182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 dirty="0" err="1">
                <a:solidFill>
                  <a:srgbClr val="0070C0"/>
                </a:solidFill>
              </a:rPr>
              <a:t>Максимальні</a:t>
            </a:r>
            <a:r>
              <a:rPr lang="ru-RU" sz="2800" b="1" dirty="0">
                <a:solidFill>
                  <a:srgbClr val="0070C0"/>
                </a:solidFill>
              </a:rPr>
              <a:t> </a:t>
            </a:r>
            <a:r>
              <a:rPr lang="ru-RU" sz="2800" b="1" dirty="0" err="1">
                <a:solidFill>
                  <a:srgbClr val="0070C0"/>
                </a:solidFill>
              </a:rPr>
              <a:t>обсяги</a:t>
            </a:r>
            <a:r>
              <a:rPr lang="ru-RU" sz="2800" b="1" dirty="0">
                <a:solidFill>
                  <a:srgbClr val="0070C0"/>
                </a:solidFill>
              </a:rPr>
              <a:t> державного </a:t>
            </a:r>
            <a:r>
              <a:rPr lang="ru-RU" sz="2800" b="1" dirty="0" err="1">
                <a:solidFill>
                  <a:srgbClr val="0070C0"/>
                </a:solidFill>
              </a:rPr>
              <a:t>замовлення</a:t>
            </a:r>
            <a:r>
              <a:rPr lang="ru-RU" sz="2800" b="1" dirty="0">
                <a:solidFill>
                  <a:srgbClr val="0070C0"/>
                </a:solidFill>
              </a:rPr>
              <a:t> у 202</a:t>
            </a:r>
            <a:r>
              <a:rPr lang="uk-UA" sz="2800" b="1" dirty="0">
                <a:solidFill>
                  <a:srgbClr val="0070C0"/>
                </a:solidFill>
              </a:rPr>
              <a:t>5</a:t>
            </a:r>
            <a:r>
              <a:rPr lang="ru-RU" sz="2800" b="1" dirty="0">
                <a:solidFill>
                  <a:srgbClr val="0070C0"/>
                </a:solidFill>
              </a:rPr>
              <a:t> </a:t>
            </a:r>
            <a:r>
              <a:rPr lang="ru-RU" sz="2800" b="1" dirty="0" err="1">
                <a:solidFill>
                  <a:srgbClr val="0070C0"/>
                </a:solidFill>
              </a:rPr>
              <a:t>році</a:t>
            </a:r>
            <a:r>
              <a:rPr lang="ru-RU" sz="2800" b="1" dirty="0">
                <a:solidFill>
                  <a:srgbClr val="0070C0"/>
                </a:solidFill>
              </a:rPr>
              <a:t> – </a:t>
            </a:r>
          </a:p>
          <a:p>
            <a:pPr algn="ctr"/>
            <a:endParaRPr lang="ru-RU" sz="2800" b="1" dirty="0"/>
          </a:p>
          <a:p>
            <a:pPr algn="ctr"/>
            <a:r>
              <a:rPr lang="uk-UA" sz="2800" dirty="0"/>
              <a:t>7</a:t>
            </a:r>
            <a:r>
              <a:rPr lang="ru-RU" sz="2800" dirty="0"/>
              <a:t> </a:t>
            </a:r>
            <a:r>
              <a:rPr lang="ru-RU" sz="2800" dirty="0" err="1"/>
              <a:t>бюджетних</a:t>
            </a:r>
            <a:r>
              <a:rPr lang="ru-RU" sz="2800" dirty="0"/>
              <a:t> </a:t>
            </a:r>
            <a:r>
              <a:rPr lang="ru-RU" sz="2800" dirty="0" err="1"/>
              <a:t>місць</a:t>
            </a:r>
            <a:r>
              <a:rPr lang="ru-RU" sz="2800" dirty="0"/>
              <a:t> для ОП «</a:t>
            </a:r>
            <a:r>
              <a:rPr lang="ru-RU" sz="2800" dirty="0" err="1"/>
              <a:t>Міжнародна</a:t>
            </a:r>
            <a:r>
              <a:rPr lang="ru-RU" sz="2800" dirty="0"/>
              <a:t> </a:t>
            </a:r>
            <a:r>
              <a:rPr lang="ru-RU" sz="2800" dirty="0" err="1"/>
              <a:t>економіка</a:t>
            </a:r>
            <a:r>
              <a:rPr lang="ru-RU" sz="2800" dirty="0"/>
              <a:t>», </a:t>
            </a:r>
            <a:r>
              <a:rPr lang="ru-RU" sz="2800" dirty="0" err="1"/>
              <a:t>магістр</a:t>
            </a:r>
            <a:endParaRPr lang="ru-UA" sz="28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7E655C2-35C9-8CFB-ADC8-BFD62438391A}"/>
              </a:ext>
            </a:extLst>
          </p:cNvPr>
          <p:cNvSpPr txBox="1"/>
          <p:nvPr/>
        </p:nvSpPr>
        <p:spPr>
          <a:xfrm>
            <a:off x="1770927" y="4225817"/>
            <a:ext cx="979218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UA" sz="36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  <a:hlinkClick r:id="rId2"/>
              </a:rPr>
              <a:t>https://t.me/magistratura_vstup</a:t>
            </a:r>
            <a:r>
              <a:rPr lang="ru-UA" sz="36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- телеграм канал ХНЕУ ім.С.Кузнеця з питань </a:t>
            </a:r>
            <a:r>
              <a:rPr lang="ru-UA" sz="3600" dirty="0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підготовки і допомоги вступу в </a:t>
            </a:r>
            <a:r>
              <a:rPr lang="ru-UA" sz="36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магістратуру</a:t>
            </a:r>
            <a:endParaRPr lang="uk-UA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29417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28F566B-38BD-EB40-C526-0F2828661B33}"/>
              </a:ext>
            </a:extLst>
          </p:cNvPr>
          <p:cNvSpPr txBox="1"/>
          <p:nvPr/>
        </p:nvSpPr>
        <p:spPr>
          <a:xfrm>
            <a:off x="710877" y="428178"/>
            <a:ext cx="11060575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UA" sz="3200" b="1" dirty="0">
                <a:solidFill>
                  <a:srgbClr val="4E5652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Основні елементи вступної кампанії для ОП МІжнародна економіка</a:t>
            </a:r>
          </a:p>
          <a:p>
            <a:pPr algn="ctr"/>
            <a:endParaRPr lang="ru-UA" sz="3200" b="1" dirty="0">
              <a:solidFill>
                <a:srgbClr val="4E5652"/>
              </a:solidFill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UA" sz="3200" b="1" dirty="0">
                <a:solidFill>
                  <a:srgbClr val="4E5652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Єдиний вступний іспит (ЄВІ)</a:t>
            </a:r>
            <a:r>
              <a:rPr lang="ru-UA" sz="3200" dirty="0">
                <a:solidFill>
                  <a:srgbClr val="4E5652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складається з двох компонентів — тесту загальної навчальної компетентності (ТЗНК) та тесту з іноземної мови (англійська, німецька, французька або іспанська)</a:t>
            </a:r>
            <a:r>
              <a:rPr lang="ru-UA" sz="1200" b="1" kern="100" dirty="0">
                <a:solidFill>
                  <a:srgbClr val="4E5652"/>
                </a:solidFill>
                <a:effectLst/>
                <a:latin typeface="Lato" panose="020F0502020204030203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ru-UA" sz="3200" i="1" kern="100" dirty="0">
                <a:solidFill>
                  <a:srgbClr val="4E5652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Тест з іноземної мови: мінімум 5 тестових балів із 30 можливих. </a:t>
            </a:r>
            <a:r>
              <a:rPr lang="ru-UA" sz="3200" i="1" dirty="0">
                <a:solidFill>
                  <a:srgbClr val="4E5652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ТЗНК: мінімум 5 тестових балів із 33 </a:t>
            </a:r>
          </a:p>
          <a:p>
            <a:pPr algn="just"/>
            <a:r>
              <a:rPr lang="ru-UA" sz="3200" b="1" dirty="0">
                <a:solidFill>
                  <a:srgbClr val="4E5652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Єдине фахове вступне випробування (ЄФВВ) – з </a:t>
            </a:r>
            <a:r>
              <a:rPr lang="ru-UA" sz="3200" dirty="0">
                <a:solidFill>
                  <a:srgbClr val="4E5652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економіки та міжнародної економіки</a:t>
            </a:r>
            <a:r>
              <a:rPr lang="ru-UA" sz="3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UA" sz="3200" i="1" dirty="0">
                <a:solidFill>
                  <a:srgbClr val="4E5652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мінімум 35 тестових балів із 140 можливих</a:t>
            </a:r>
            <a:r>
              <a:rPr lang="ru-UA" sz="3200" i="1" dirty="0">
                <a:solidFill>
                  <a:srgbClr val="4E5652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)</a:t>
            </a:r>
            <a:endParaRPr lang="ru-UA" sz="3200" dirty="0">
              <a:solidFill>
                <a:srgbClr val="4E5652"/>
              </a:solidFill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59306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B9AB035-08CF-4C28-01B8-F6593DF2480B}"/>
              </a:ext>
            </a:extLst>
          </p:cNvPr>
          <p:cNvSpPr txBox="1"/>
          <p:nvPr/>
        </p:nvSpPr>
        <p:spPr>
          <a:xfrm>
            <a:off x="6369492" y="2463074"/>
            <a:ext cx="5733328" cy="18466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en-US" i="1" dirty="0">
              <a:solidFill>
                <a:srgbClr val="373737"/>
              </a:solidFill>
              <a:latin typeface="Proba Pro Regular"/>
            </a:endParaRPr>
          </a:p>
          <a:p>
            <a:pPr algn="ctr"/>
            <a:r>
              <a:rPr lang="ru-RU" sz="2400" b="0" i="0" dirty="0">
                <a:solidFill>
                  <a:srgbClr val="373737"/>
                </a:solidFill>
                <a:effectLst/>
                <a:latin typeface="Proba Pro Regular"/>
              </a:rPr>
              <a:t>Для </a:t>
            </a:r>
            <a:r>
              <a:rPr lang="ru-RU" sz="2400" b="0" i="0" dirty="0" err="1">
                <a:solidFill>
                  <a:srgbClr val="373737"/>
                </a:solidFill>
                <a:effectLst/>
                <a:latin typeface="Proba Pro Regular"/>
              </a:rPr>
              <a:t>підготовки</a:t>
            </a:r>
            <a:r>
              <a:rPr lang="ru-RU" sz="2400" b="0" i="0" dirty="0">
                <a:solidFill>
                  <a:srgbClr val="373737"/>
                </a:solidFill>
                <a:effectLst/>
                <a:latin typeface="Proba Pro Regular"/>
              </a:rPr>
              <a:t> до ЄВІ/ЄФВВ </a:t>
            </a:r>
            <a:r>
              <a:rPr lang="ru-RU" sz="2400" b="0" i="0" dirty="0" err="1">
                <a:solidFill>
                  <a:srgbClr val="373737"/>
                </a:solidFill>
                <a:effectLst/>
                <a:latin typeface="Proba Pro Regular"/>
              </a:rPr>
              <a:t>радимо</a:t>
            </a:r>
            <a:r>
              <a:rPr lang="ru-RU" sz="2400" b="0" i="0" dirty="0">
                <a:solidFill>
                  <a:srgbClr val="373737"/>
                </a:solidFill>
                <a:effectLst/>
                <a:latin typeface="Proba Pro Regular"/>
              </a:rPr>
              <a:t> </a:t>
            </a:r>
            <a:r>
              <a:rPr lang="ru-RU" sz="2400" b="0" i="0" dirty="0" err="1">
                <a:solidFill>
                  <a:srgbClr val="373737"/>
                </a:solidFill>
                <a:effectLst/>
                <a:latin typeface="Proba Pro Regular"/>
              </a:rPr>
              <a:t>ознайомитися</a:t>
            </a:r>
            <a:r>
              <a:rPr lang="ru-RU" sz="2400" b="0" i="0" dirty="0">
                <a:solidFill>
                  <a:srgbClr val="373737"/>
                </a:solidFill>
                <a:effectLst/>
                <a:latin typeface="Proba Pro Regular"/>
              </a:rPr>
              <a:t> з </a:t>
            </a:r>
            <a:r>
              <a:rPr lang="ru-RU" sz="2400" b="0" i="0" dirty="0" err="1">
                <a:solidFill>
                  <a:srgbClr val="373737"/>
                </a:solidFill>
                <a:effectLst/>
                <a:latin typeface="Proba Pro Regular"/>
              </a:rPr>
              <a:t>демонстаційними</a:t>
            </a:r>
            <a:r>
              <a:rPr lang="ru-RU" sz="2400" b="0" i="0" dirty="0">
                <a:solidFill>
                  <a:srgbClr val="373737"/>
                </a:solidFill>
                <a:effectLst/>
                <a:latin typeface="Proba Pro Regular"/>
              </a:rPr>
              <a:t> </a:t>
            </a:r>
            <a:r>
              <a:rPr lang="ru-RU" sz="2400" b="0" i="0" dirty="0" err="1">
                <a:solidFill>
                  <a:srgbClr val="373737"/>
                </a:solidFill>
                <a:effectLst/>
                <a:latin typeface="Proba Pro Regular"/>
              </a:rPr>
              <a:t>варіантами</a:t>
            </a:r>
            <a:r>
              <a:rPr lang="ru-RU" sz="2400" b="0" i="0" dirty="0">
                <a:solidFill>
                  <a:srgbClr val="373737"/>
                </a:solidFill>
                <a:effectLst/>
                <a:latin typeface="Proba Pro Regular"/>
              </a:rPr>
              <a:t> </a:t>
            </a:r>
            <a:r>
              <a:rPr lang="ru-RU" sz="2400" b="0" i="0" dirty="0" err="1">
                <a:solidFill>
                  <a:srgbClr val="373737"/>
                </a:solidFill>
                <a:effectLst/>
                <a:latin typeface="Proba Pro Regular"/>
              </a:rPr>
              <a:t>тестів</a:t>
            </a:r>
            <a:r>
              <a:rPr lang="ru-RU" sz="2400" b="0" i="0" dirty="0">
                <a:solidFill>
                  <a:srgbClr val="373737"/>
                </a:solidFill>
                <a:effectLst/>
                <a:latin typeface="Proba Pro Regular"/>
              </a:rPr>
              <a:t> </a:t>
            </a:r>
            <a:r>
              <a:rPr lang="ru-RU" sz="2400" b="0" i="0" dirty="0" err="1">
                <a:solidFill>
                  <a:srgbClr val="373737"/>
                </a:solidFill>
                <a:effectLst/>
                <a:latin typeface="Proba Pro Regular"/>
              </a:rPr>
              <a:t>минулих</a:t>
            </a:r>
            <a:r>
              <a:rPr lang="ru-RU" sz="2400" b="0" i="0" dirty="0">
                <a:solidFill>
                  <a:srgbClr val="373737"/>
                </a:solidFill>
                <a:effectLst/>
                <a:latin typeface="Proba Pro Regular"/>
              </a:rPr>
              <a:t> </a:t>
            </a:r>
            <a:r>
              <a:rPr lang="ru-RU" sz="2400" b="0" i="0" dirty="0" err="1">
                <a:solidFill>
                  <a:srgbClr val="373737"/>
                </a:solidFill>
                <a:effectLst/>
                <a:latin typeface="Proba Pro Regular"/>
              </a:rPr>
              <a:t>років</a:t>
            </a:r>
            <a:r>
              <a:rPr lang="ru-RU" sz="2400" b="0" i="0" dirty="0">
                <a:solidFill>
                  <a:srgbClr val="373737"/>
                </a:solidFill>
                <a:effectLst/>
                <a:latin typeface="Proba Pro Regular"/>
              </a:rPr>
              <a:t> за </a:t>
            </a:r>
            <a:r>
              <a:rPr lang="ru-RU" sz="2400" b="0" i="0" dirty="0" err="1">
                <a:solidFill>
                  <a:srgbClr val="373737"/>
                </a:solidFill>
                <a:effectLst/>
                <a:latin typeface="Proba Pro Regular"/>
              </a:rPr>
              <a:t>посиланням</a:t>
            </a:r>
            <a:r>
              <a:rPr lang="ru-RU" sz="2400" b="0" i="0" dirty="0">
                <a:solidFill>
                  <a:srgbClr val="373737"/>
                </a:solidFill>
                <a:effectLst/>
                <a:latin typeface="Proba Pro Regular"/>
              </a:rPr>
              <a:t>: </a:t>
            </a:r>
            <a:r>
              <a:rPr lang="en" sz="2400" b="0" i="0" u="none" strike="noStrike" dirty="0">
                <a:solidFill>
                  <a:srgbClr val="E0592A"/>
                </a:solidFill>
                <a:effectLst/>
                <a:latin typeface="Proba Pro Regular"/>
                <a:hlinkClick r:id="rId2"/>
              </a:rPr>
              <a:t>https://zno.osvita.ua/master/</a:t>
            </a:r>
            <a:endParaRPr lang="en" sz="2400" b="0" i="0" dirty="0">
              <a:solidFill>
                <a:srgbClr val="373737"/>
              </a:solidFill>
              <a:effectLst/>
              <a:latin typeface="Proba Pro Regular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C00DF1C-D75D-8EE8-A17C-21F5678765A2}"/>
              </a:ext>
            </a:extLst>
          </p:cNvPr>
          <p:cNvSpPr txBox="1"/>
          <p:nvPr/>
        </p:nvSpPr>
        <p:spPr>
          <a:xfrm>
            <a:off x="6096000" y="1162915"/>
            <a:ext cx="61963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UA" dirty="0"/>
              <a:t> </a:t>
            </a:r>
            <a:r>
              <a:rPr lang="ru-UA" sz="2400" b="1" dirty="0">
                <a:solidFill>
                  <a:srgbClr val="0070C0"/>
                </a:solidFill>
              </a:rPr>
              <a:t>Як стати здобувачем магістерської ОП «Міжнародна економіка»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472D653-5DA6-F031-7892-CC2B57018D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327" y="73384"/>
            <a:ext cx="4822584" cy="6711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644320"/>
      </p:ext>
    </p:extLst>
  </p:cSld>
  <p:clrMapOvr>
    <a:masterClrMapping/>
  </p:clrMapOvr>
</p:sld>
</file>

<file path=ppt/theme/theme1.xml><?xml version="1.0" encoding="utf-8"?>
<a:theme xmlns:a="http://schemas.openxmlformats.org/drawingml/2006/main" name="Уголки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Уголки</Template>
  <TotalTime>4205</TotalTime>
  <Words>629</Words>
  <Application>Microsoft Macintosh PowerPoint</Application>
  <PresentationFormat>Широкоэкранный</PresentationFormat>
  <Paragraphs>90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7" baseType="lpstr">
      <vt:lpstr>Arial</vt:lpstr>
      <vt:lpstr>Franklin Gothic Book</vt:lpstr>
      <vt:lpstr>Helvetica Neue</vt:lpstr>
      <vt:lpstr>Kharkiv Tone 04.10.2020</vt:lpstr>
      <vt:lpstr>Lato</vt:lpstr>
      <vt:lpstr>Proba Pro Regular</vt:lpstr>
      <vt:lpstr>Times New Roman</vt:lpstr>
      <vt:lpstr>Уголки</vt:lpstr>
      <vt:lpstr>ОП «Міжнародна економіка»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ОП «Міжнародна економіка»</dc:title>
  <dc:creator>Piddubna Mila</dc:creator>
  <cp:lastModifiedBy>Piddubna Mila</cp:lastModifiedBy>
  <cp:revision>10</cp:revision>
  <dcterms:created xsi:type="dcterms:W3CDTF">2024-03-01T09:55:01Z</dcterms:created>
  <dcterms:modified xsi:type="dcterms:W3CDTF">2026-03-16T15:54:58Z</dcterms:modified>
</cp:coreProperties>
</file>