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63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787F-689B-2B13-26AC-5F5A128D6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44896-5BBC-AFDE-C5CF-4A8BC8D0B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6F6FA-FD12-E5B8-1EF9-2524B09DC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BBE85-6A7E-4FA7-0144-53210620C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7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3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243558"/>
          </a:solidFill>
          <a:ln/>
        </p:spPr>
      </p:sp>
      <p:sp>
        <p:nvSpPr>
          <p:cNvPr id="4" name="Shape 2"/>
          <p:cNvSpPr/>
          <p:nvPr/>
        </p:nvSpPr>
        <p:spPr>
          <a:xfrm>
            <a:off x="6217920" y="-1037230"/>
            <a:ext cx="3200400" cy="3200400"/>
          </a:xfrm>
          <a:prstGeom prst="ellipse">
            <a:avLst/>
          </a:prstGeom>
          <a:solidFill>
            <a:srgbClr val="243558"/>
          </a:solidFill>
          <a:ln w="25400">
            <a:solidFill>
              <a:srgbClr val="C9A84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65760" y="822960"/>
            <a:ext cx="5486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Міжнародний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365760" y="1417320"/>
            <a:ext cx="5486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IT-менеджмент</a:t>
            </a:r>
            <a:endParaRPr lang="en-US" sz="4200" dirty="0"/>
          </a:p>
        </p:txBody>
      </p:sp>
      <p:sp>
        <p:nvSpPr>
          <p:cNvPr id="8" name="Text 6"/>
          <p:cNvSpPr/>
          <p:nvPr/>
        </p:nvSpPr>
        <p:spPr>
          <a:xfrm>
            <a:off x="365760" y="22402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Магістерська </a:t>
            </a:r>
            <a:r>
              <a:rPr lang="en-US" sz="1800" dirty="0" err="1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освітня</a:t>
            </a:r>
            <a:r>
              <a:rPr lang="en-US" sz="1800" dirty="0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програма</a:t>
            </a:r>
            <a:r>
              <a:rPr lang="en-US" sz="1800" dirty="0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365760" y="2697480"/>
            <a:ext cx="2286000" cy="4572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0" name="Text 8"/>
          <p:cNvSpPr/>
          <p:nvPr/>
        </p:nvSpPr>
        <p:spPr>
          <a:xfrm>
            <a:off x="365760" y="28803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Спеціальності D3 Менеджмент  ✦  F6 Інформаційні системи і технології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3337560"/>
            <a:ext cx="3090672" cy="640080"/>
          </a:xfrm>
          <a:prstGeom prst="rect">
            <a:avLst/>
          </a:prstGeom>
          <a:solidFill>
            <a:srgbClr val="162033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410712"/>
            <a:ext cx="365760" cy="36576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960120" y="3456432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 err="1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Акредитовано</a:t>
            </a:r>
            <a:r>
              <a:rPr lang="en-US" sz="10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МОН</a:t>
            </a:r>
            <a:r>
              <a:rPr lang="uk-UA" sz="10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</a:t>
            </a:r>
            <a:r>
              <a:rPr lang="uk-UA" sz="10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країни</a:t>
            </a:r>
            <a:r>
              <a:rPr lang="en-US" sz="10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|  УД 21011807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182880" y="4167378"/>
            <a:ext cx="8979408" cy="845820"/>
          </a:xfrm>
          <a:prstGeom prst="rect">
            <a:avLst/>
          </a:prstGeom>
          <a:solidFill>
            <a:srgbClr val="162033"/>
          </a:solidFill>
          <a:ln/>
        </p:spPr>
      </p:sp>
      <p:sp>
        <p:nvSpPr>
          <p:cNvPr id="15" name="Text 12"/>
          <p:cNvSpPr/>
          <p:nvPr/>
        </p:nvSpPr>
        <p:spPr>
          <a:xfrm>
            <a:off x="164592" y="4407408"/>
            <a:ext cx="879652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 err="1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Гарант</a:t>
            </a:r>
            <a:r>
              <a:rPr lang="en-US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ru-RU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Олексій ДЗЕНІС,</a:t>
            </a:r>
            <a:r>
              <a:rPr lang="en-US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к.е.н., доцент</a:t>
            </a:r>
            <a:r>
              <a:rPr lang="en-GB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</a:t>
            </a:r>
            <a:r>
              <a:rPr lang="ru-RU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Кафедра</a:t>
            </a:r>
            <a:r>
              <a:rPr lang="en-US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міжнародної</a:t>
            </a:r>
            <a:r>
              <a:rPr lang="en-US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економіки</a:t>
            </a:r>
            <a:r>
              <a:rPr lang="en-US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і </a:t>
            </a:r>
            <a:r>
              <a:rPr lang="en-US" sz="1400" dirty="0" err="1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менеджменту</a:t>
            </a:r>
            <a:r>
              <a:rPr lang="en-US" sz="14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035040" y="532945"/>
            <a:ext cx="2926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Міждисциплінарна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програма</a:t>
            </a:r>
            <a:endParaRPr lang="en-US" sz="140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2057400"/>
            <a:ext cx="502920" cy="50292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6995160" y="2103120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Менеджмент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6400800" y="2697480"/>
            <a:ext cx="2194560" cy="45720"/>
          </a:xfrm>
          <a:prstGeom prst="rect">
            <a:avLst/>
          </a:prstGeom>
          <a:solidFill>
            <a:srgbClr val="C9A84C">
              <a:alpha val="50000"/>
            </a:srgbClr>
          </a:solidFill>
          <a:ln/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20" y="2880360"/>
            <a:ext cx="502920" cy="50292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995160" y="2834640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Інформаційні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системи і технології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Кар'єрні можливості випускників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051560"/>
            <a:ext cx="2743200" cy="18049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65760" y="1051560"/>
            <a:ext cx="2743200" cy="73152"/>
          </a:xfrm>
          <a:prstGeom prst="rect">
            <a:avLst/>
          </a:prstGeom>
          <a:solidFill>
            <a:srgbClr val="C9A84C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1325880"/>
            <a:ext cx="512064" cy="51206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75488" y="2011680"/>
            <a:ext cx="25237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Керівник підприємства / організації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3291840" y="1051560"/>
            <a:ext cx="2743200" cy="18049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291840" y="1051560"/>
            <a:ext cx="2743200" cy="73152"/>
          </a:xfrm>
          <a:prstGeom prst="rect">
            <a:avLst/>
          </a:prstGeom>
          <a:solidFill>
            <a:srgbClr val="C9A84C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408" y="1325880"/>
            <a:ext cx="512064" cy="51206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401568" y="2057400"/>
            <a:ext cx="25237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Керівник функціонального підрозділу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6217920" y="1051560"/>
            <a:ext cx="2743200" cy="18049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217920" y="1051560"/>
            <a:ext cx="2743200" cy="73152"/>
          </a:xfrm>
          <a:prstGeom prst="rect">
            <a:avLst/>
          </a:prstGeom>
          <a:solidFill>
            <a:srgbClr val="C9A84C"/>
          </a:solidFill>
          <a:ln/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488" y="1325880"/>
            <a:ext cx="512064" cy="51206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327648" y="2011680"/>
            <a:ext cx="25237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Керівник проєктів та програм</a:t>
            </a:r>
            <a:endParaRPr lang="en-US" sz="1150" dirty="0"/>
          </a:p>
        </p:txBody>
      </p:sp>
      <p:sp>
        <p:nvSpPr>
          <p:cNvPr id="23" name="Shape 18"/>
          <p:cNvSpPr/>
          <p:nvPr/>
        </p:nvSpPr>
        <p:spPr>
          <a:xfrm>
            <a:off x="365760" y="2971800"/>
            <a:ext cx="2743200" cy="18049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365760" y="2971800"/>
            <a:ext cx="2743200" cy="73152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25" name="Shape 20"/>
          <p:cNvSpPr/>
          <p:nvPr/>
        </p:nvSpPr>
        <p:spPr>
          <a:xfrm>
            <a:off x="1371600" y="3136392"/>
            <a:ext cx="731520" cy="731520"/>
          </a:xfrm>
          <a:prstGeom prst="ellipse">
            <a:avLst/>
          </a:prstGeom>
          <a:solidFill>
            <a:srgbClr val="2E6DA4"/>
          </a:solidFill>
          <a:ln/>
        </p:spPr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328" y="3246120"/>
            <a:ext cx="512064" cy="512064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475488" y="3977640"/>
            <a:ext cx="25237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Менеджер у сфері надання інформації</a:t>
            </a:r>
            <a:endParaRPr lang="en-US" sz="1150" dirty="0"/>
          </a:p>
        </p:txBody>
      </p:sp>
      <p:sp>
        <p:nvSpPr>
          <p:cNvPr id="28" name="Text 22"/>
          <p:cNvSpPr/>
          <p:nvPr/>
        </p:nvSpPr>
        <p:spPr>
          <a:xfrm>
            <a:off x="475488" y="4361688"/>
            <a:ext cx="252374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Project Manager, Product Manager</a:t>
            </a:r>
            <a:endParaRPr lang="en-US" sz="1050" dirty="0"/>
          </a:p>
        </p:txBody>
      </p:sp>
      <p:sp>
        <p:nvSpPr>
          <p:cNvPr id="29" name="Shape 23"/>
          <p:cNvSpPr/>
          <p:nvPr/>
        </p:nvSpPr>
        <p:spPr>
          <a:xfrm>
            <a:off x="3291840" y="2971800"/>
            <a:ext cx="2743200" cy="18049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3291840" y="2971800"/>
            <a:ext cx="2743200" cy="73152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31" name="Shape 25"/>
          <p:cNvSpPr/>
          <p:nvPr/>
        </p:nvSpPr>
        <p:spPr>
          <a:xfrm>
            <a:off x="4297680" y="3136392"/>
            <a:ext cx="731520" cy="731520"/>
          </a:xfrm>
          <a:prstGeom prst="ellipse">
            <a:avLst/>
          </a:prstGeom>
          <a:solidFill>
            <a:srgbClr val="2E6DA4"/>
          </a:solidFill>
          <a:ln/>
        </p:spPr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408" y="3246120"/>
            <a:ext cx="512064" cy="512064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3401568" y="3977640"/>
            <a:ext cx="25237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Фахівець з управління проєктами</a:t>
            </a:r>
            <a:endParaRPr lang="en-US" sz="1150" dirty="0"/>
          </a:p>
        </p:txBody>
      </p:sp>
      <p:sp>
        <p:nvSpPr>
          <p:cNvPr id="34" name="Text 27"/>
          <p:cNvSpPr/>
          <p:nvPr/>
        </p:nvSpPr>
        <p:spPr>
          <a:xfrm>
            <a:off x="3401568" y="4361688"/>
            <a:ext cx="252374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Управління ІТ-проєктами та програмами</a:t>
            </a:r>
            <a:endParaRPr lang="en-US" sz="1050" dirty="0"/>
          </a:p>
        </p:txBody>
      </p:sp>
      <p:sp>
        <p:nvSpPr>
          <p:cNvPr id="35" name="Shape 28"/>
          <p:cNvSpPr/>
          <p:nvPr/>
        </p:nvSpPr>
        <p:spPr>
          <a:xfrm>
            <a:off x="6217920" y="2971800"/>
            <a:ext cx="2743200" cy="18049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6" name="Shape 29"/>
          <p:cNvSpPr/>
          <p:nvPr/>
        </p:nvSpPr>
        <p:spPr>
          <a:xfrm>
            <a:off x="6217920" y="2971800"/>
            <a:ext cx="2743200" cy="73152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37" name="Shape 30"/>
          <p:cNvSpPr/>
          <p:nvPr/>
        </p:nvSpPr>
        <p:spPr>
          <a:xfrm>
            <a:off x="7223760" y="3136392"/>
            <a:ext cx="731520" cy="731520"/>
          </a:xfrm>
          <a:prstGeom prst="ellipse">
            <a:avLst/>
          </a:prstGeom>
          <a:solidFill>
            <a:srgbClr val="2E6DA4"/>
          </a:solidFill>
          <a:ln/>
        </p:spPr>
      </p:sp>
      <p:pic>
        <p:nvPicPr>
          <p:cNvPr id="3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488" y="3246120"/>
            <a:ext cx="512064" cy="512064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6327648" y="3977640"/>
            <a:ext cx="25237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Project / Product Manager</a:t>
            </a:r>
            <a:endParaRPr lang="en-US" sz="1150" dirty="0"/>
          </a:p>
        </p:txBody>
      </p:sp>
      <p:sp>
        <p:nvSpPr>
          <p:cNvPr id="40" name="Text 32"/>
          <p:cNvSpPr/>
          <p:nvPr/>
        </p:nvSpPr>
        <p:spPr>
          <a:xfrm>
            <a:off x="6327648" y="4361688"/>
            <a:ext cx="252374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Цифрова трансформація та управління ІТ-продуктами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A0AC3-9C9E-523F-86F1-8641C6B44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FD0BDF7-1022-32A7-F029-B9AEC6243115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23C8E76-4F7A-A653-330E-5F642BDA6A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62033"/>
          </a:solidFill>
          <a:ln/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7B5CF45-81BA-353B-856D-9A787193BD36}"/>
              </a:ext>
            </a:extLst>
          </p:cNvPr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Наша мета:</a:t>
            </a:r>
            <a:endParaRPr lang="en-US" sz="260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4EF8034-AB80-B4DF-8D50-6D0DEE96ADE9}"/>
              </a:ext>
            </a:extLst>
          </p:cNvPr>
          <p:cNvSpPr/>
          <p:nvPr/>
        </p:nvSpPr>
        <p:spPr>
          <a:xfrm>
            <a:off x="365760" y="1051560"/>
            <a:ext cx="8412480" cy="3291840"/>
          </a:xfrm>
          <a:prstGeom prst="rect">
            <a:avLst/>
          </a:prstGeom>
          <a:solidFill>
            <a:srgbClr val="243558"/>
          </a:solidFill>
          <a:ln/>
          <a:effectLst>
            <a:outerShdw blurRad="152400" dist="508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CC9E525-CD40-BCD9-4705-1F6FBE4B5F15}"/>
              </a:ext>
            </a:extLst>
          </p:cNvPr>
          <p:cNvSpPr/>
          <p:nvPr/>
        </p:nvSpPr>
        <p:spPr>
          <a:xfrm>
            <a:off x="365760" y="1051560"/>
            <a:ext cx="109728" cy="329184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C1906E5-B205-A3D2-7CF0-81D409E3D968}"/>
              </a:ext>
            </a:extLst>
          </p:cNvPr>
          <p:cNvSpPr/>
          <p:nvPr/>
        </p:nvSpPr>
        <p:spPr>
          <a:xfrm>
            <a:off x="640080" y="1005840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80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372F5B8-D067-8EC7-B88A-FE11CECE35FF}"/>
              </a:ext>
            </a:extLst>
          </p:cNvPr>
          <p:cNvSpPr/>
          <p:nvPr/>
        </p:nvSpPr>
        <p:spPr>
          <a:xfrm>
            <a:off x="685800" y="1494430"/>
            <a:ext cx="8092440" cy="18888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uk-UA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підготувати менеджерів, які не просто розуміють технології, а вміють управляти </a:t>
            </a:r>
            <a:r>
              <a:rPr lang="en-GB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r>
              <a:rPr lang="uk-UA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-проєктами, командами та інноваціями</a:t>
            </a:r>
          </a:p>
          <a:p>
            <a:pPr algn="ctr"/>
            <a:r>
              <a:rPr lang="uk-UA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сучасній цифровій економіці</a:t>
            </a:r>
            <a:endParaRPr lang="en-US" sz="260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88371F6D-F2BF-B2F3-2980-DAEEA65692A6}"/>
              </a:ext>
            </a:extLst>
          </p:cNvPr>
          <p:cNvSpPr/>
          <p:nvPr/>
        </p:nvSpPr>
        <p:spPr>
          <a:xfrm>
            <a:off x="685800" y="3566160"/>
            <a:ext cx="7772400" cy="45720"/>
          </a:xfrm>
          <a:prstGeom prst="rect">
            <a:avLst/>
          </a:prstGeom>
          <a:solidFill>
            <a:srgbClr val="C9A84C">
              <a:alpha val="40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65510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B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/>
          <p:cNvSpPr/>
          <p:nvPr/>
        </p:nvSpPr>
        <p:spPr>
          <a:xfrm>
            <a:off x="-1371600" y="-1371600"/>
            <a:ext cx="4572000" cy="4572000"/>
          </a:xfrm>
          <a:prstGeom prst="ellipse">
            <a:avLst/>
          </a:prstGeom>
          <a:solidFill>
            <a:srgbClr val="243558"/>
          </a:solidFill>
          <a:ln/>
        </p:spPr>
      </p:sp>
      <p:sp>
        <p:nvSpPr>
          <p:cNvPr id="4" name="Shape 2"/>
          <p:cNvSpPr/>
          <p:nvPr/>
        </p:nvSpPr>
        <p:spPr>
          <a:xfrm>
            <a:off x="6400800" y="2286000"/>
            <a:ext cx="3657600" cy="3657600"/>
          </a:xfrm>
          <a:prstGeom prst="ellipse">
            <a:avLst/>
          </a:prstGeom>
          <a:solidFill>
            <a:srgbClr val="162033"/>
          </a:solidFill>
          <a:ln/>
        </p:spPr>
      </p:sp>
      <p:sp>
        <p:nvSpPr>
          <p:cNvPr id="5" name="Text 3"/>
          <p:cNvSpPr/>
          <p:nvPr/>
        </p:nvSpPr>
        <p:spPr>
          <a:xfrm>
            <a:off x="365760" y="36576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Контакти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365760" y="1188720"/>
            <a:ext cx="8412480" cy="3657600"/>
          </a:xfrm>
          <a:prstGeom prst="rect">
            <a:avLst/>
          </a:prstGeom>
          <a:solidFill>
            <a:srgbClr val="243558"/>
          </a:solidFill>
          <a:ln/>
          <a:effectLst>
            <a:outerShdw blurRad="152400" dist="508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188720"/>
            <a:ext cx="8412480" cy="9144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371600"/>
            <a:ext cx="8046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Кафедра міжнародної економіки і менеджменту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1810512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Харківський національний економічний університет імені Семена Кузнеця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2286000"/>
            <a:ext cx="7772400" cy="45720"/>
          </a:xfrm>
          <a:prstGeom prst="rect">
            <a:avLst/>
          </a:prstGeom>
          <a:solidFill>
            <a:srgbClr val="C9A84C">
              <a:alpha val="4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2395728"/>
            <a:ext cx="8046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Гарант ОП: </a:t>
            </a:r>
            <a:r>
              <a:rPr lang="ru-RU" sz="1200" i="1" dirty="0" err="1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Олексій</a:t>
            </a:r>
            <a:r>
              <a:rPr lang="ru-RU" sz="1200" i="1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ДЗЕНІС</a:t>
            </a:r>
            <a:r>
              <a:rPr lang="en-US" sz="1200" i="1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i="1" dirty="0" err="1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к.е.н</a:t>
            </a:r>
            <a:r>
              <a:rPr lang="en-US" sz="1200" i="1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доцент кафедри міжнародної економіки і менеджменту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48640" y="2907792"/>
            <a:ext cx="4754880" cy="50292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3" name="Text 11"/>
          <p:cNvSpPr/>
          <p:nvPr/>
        </p:nvSpPr>
        <p:spPr>
          <a:xfrm>
            <a:off x="658368" y="2980944"/>
            <a:ext cx="45354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Освітня програма: Міжнародний IT-менеджмент</a:t>
            </a:r>
            <a:endParaRPr lang="en-US" sz="125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547872"/>
            <a:ext cx="320040" cy="3200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005840" y="3547872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kafmeim.hneu.edu.ua</a:t>
            </a:r>
            <a:endParaRPr lang="en-US" sz="13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3977640"/>
            <a:ext cx="320040" cy="32004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1005840" y="39776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Email: </a:t>
            </a:r>
            <a:r>
              <a:rPr lang="en-US" sz="1300" u="sng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oleksiy.dzenis@hneu.net</a:t>
            </a:r>
            <a:endParaRPr lang="en-US" sz="1300" u="sng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" y="4407408"/>
            <a:ext cx="320040" cy="32004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005840" y="4407408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Тел: </a:t>
            </a:r>
            <a:r>
              <a:rPr lang="uk-UA" sz="13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+38 (050) 507-44-22</a:t>
            </a:r>
            <a:endParaRPr lang="en-US" sz="1300" dirty="0"/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1FBC2DC7-E3DE-4B81-8620-57977248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33" y="2871216"/>
            <a:ext cx="1600493" cy="16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Умови навчання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0515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65760" y="1051560"/>
            <a:ext cx="260604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7" name="Text 5"/>
          <p:cNvSpPr/>
          <p:nvPr/>
        </p:nvSpPr>
        <p:spPr>
          <a:xfrm>
            <a:off x="502920" y="118872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Рівень освіти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02920" y="1554480"/>
            <a:ext cx="2331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Магістр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00400" y="10515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200400" y="1051560"/>
            <a:ext cx="260604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1" name="Text 9"/>
          <p:cNvSpPr/>
          <p:nvPr/>
        </p:nvSpPr>
        <p:spPr>
          <a:xfrm>
            <a:off x="3337560" y="118872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Спеціальності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337560" y="1554480"/>
            <a:ext cx="2331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D3 Менеджмент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F6 Інформаційні системи і технології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035040" y="10515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035040" y="1051560"/>
            <a:ext cx="260604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5" name="Text 13"/>
          <p:cNvSpPr/>
          <p:nvPr/>
        </p:nvSpPr>
        <p:spPr>
          <a:xfrm>
            <a:off x="6172200" y="118872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 навчання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172200" y="1554480"/>
            <a:ext cx="2331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Денна (очна)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365760" y="26517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65760" y="2651760"/>
            <a:ext cx="260604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9" name="Text 17"/>
          <p:cNvSpPr/>
          <p:nvPr/>
        </p:nvSpPr>
        <p:spPr>
          <a:xfrm>
            <a:off x="502920" y="278892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Тривалість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02920" y="3154680"/>
            <a:ext cx="2331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рік 4 місяці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3200400" y="26517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3200400" y="2651760"/>
            <a:ext cx="260604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23" name="Text 21"/>
          <p:cNvSpPr/>
          <p:nvPr/>
        </p:nvSpPr>
        <p:spPr>
          <a:xfrm>
            <a:off x="3337560" y="278892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Обсяг програми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3337560" y="3154680"/>
            <a:ext cx="2331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 кредитів ЄКТС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365760" y="4206240"/>
            <a:ext cx="8412480" cy="7315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26" name="Shape 24"/>
          <p:cNvSpPr/>
          <p:nvPr/>
        </p:nvSpPr>
        <p:spPr>
          <a:xfrm>
            <a:off x="365760" y="4206240"/>
            <a:ext cx="8412480" cy="73152"/>
          </a:xfrm>
          <a:prstGeom prst="rect">
            <a:avLst/>
          </a:prstGeom>
          <a:solidFill>
            <a:srgbClr val="C9A84C"/>
          </a:solidFill>
          <a:ln/>
        </p:spPr>
      </p:sp>
      <p:pic>
        <p:nvPicPr>
          <p:cNvPr id="2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334256"/>
            <a:ext cx="320040" cy="320040"/>
          </a:xfrm>
          <a:prstGeom prst="rect">
            <a:avLst/>
          </a:prstGeom>
        </p:spPr>
      </p:pic>
      <p:sp>
        <p:nvSpPr>
          <p:cNvPr id="28" name="Text 25"/>
          <p:cNvSpPr/>
          <p:nvPr/>
        </p:nvSpPr>
        <p:spPr>
          <a:xfrm>
            <a:off x="1005840" y="4334256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Мова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навчання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</a:t>
            </a: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українська</a:t>
            </a:r>
            <a:endParaRPr lang="en-US" sz="1300" dirty="0"/>
          </a:p>
        </p:txBody>
      </p:sp>
      <p:sp>
        <p:nvSpPr>
          <p:cNvPr id="29" name="Shape 19">
            <a:extLst>
              <a:ext uri="{FF2B5EF4-FFF2-40B4-BE49-F238E27FC236}">
                <a16:creationId xmlns:a16="http://schemas.microsoft.com/office/drawing/2014/main" id="{63BAF820-632B-48D6-B4B0-59B0ACA6D7CB}"/>
              </a:ext>
            </a:extLst>
          </p:cNvPr>
          <p:cNvSpPr/>
          <p:nvPr/>
        </p:nvSpPr>
        <p:spPr>
          <a:xfrm>
            <a:off x="6035040" y="26517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0" name="Shape 20">
            <a:extLst>
              <a:ext uri="{FF2B5EF4-FFF2-40B4-BE49-F238E27FC236}">
                <a16:creationId xmlns:a16="http://schemas.microsoft.com/office/drawing/2014/main" id="{D2ADE366-AE1E-47B9-8392-78F83FE3F8A5}"/>
              </a:ext>
            </a:extLst>
          </p:cNvPr>
          <p:cNvSpPr/>
          <p:nvPr/>
        </p:nvSpPr>
        <p:spPr>
          <a:xfrm>
            <a:off x="6035040" y="2651760"/>
            <a:ext cx="260604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1" name="Text 21">
            <a:extLst>
              <a:ext uri="{FF2B5EF4-FFF2-40B4-BE49-F238E27FC236}">
                <a16:creationId xmlns:a16="http://schemas.microsoft.com/office/drawing/2014/main" id="{B2E85C17-9C25-4759-9A3E-E42774C3CB18}"/>
              </a:ext>
            </a:extLst>
          </p:cNvPr>
          <p:cNvSpPr/>
          <p:nvPr/>
        </p:nvSpPr>
        <p:spPr>
          <a:xfrm>
            <a:off x="6172200" y="278892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uk-UA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Вартість навчання</a:t>
            </a:r>
            <a:endParaRPr lang="en-US" sz="1100" dirty="0"/>
          </a:p>
        </p:txBody>
      </p:sp>
      <p:sp>
        <p:nvSpPr>
          <p:cNvPr id="32" name="Text 22">
            <a:extLst>
              <a:ext uri="{FF2B5EF4-FFF2-40B4-BE49-F238E27FC236}">
                <a16:creationId xmlns:a16="http://schemas.microsoft.com/office/drawing/2014/main" id="{5DCB78A1-0815-4092-928B-8DB5A869ED4B}"/>
              </a:ext>
            </a:extLst>
          </p:cNvPr>
          <p:cNvSpPr/>
          <p:nvPr/>
        </p:nvSpPr>
        <p:spPr>
          <a:xfrm>
            <a:off x="6172200" y="3154680"/>
            <a:ext cx="2331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uk-UA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54200 грн. </a:t>
            </a:r>
            <a:r>
              <a:rPr lang="en-GB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</a:t>
            </a:r>
            <a:r>
              <a:rPr lang="uk-UA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рік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111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Актуальність програми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365760" y="105156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Цифрова трансформація економіки змінює структуру сучасного ринку праці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365760" y="1691640"/>
            <a:ext cx="3840480" cy="3017520"/>
          </a:xfrm>
          <a:prstGeom prst="rect">
            <a:avLst/>
          </a:prstGeom>
          <a:solidFill>
            <a:srgbClr val="EAF0F8"/>
          </a:solidFill>
          <a:ln w="12700">
            <a:solidFill>
              <a:srgbClr val="D0DCE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65760" y="1691640"/>
            <a:ext cx="3840480" cy="457200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17373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Технічні спеціалісти</a:t>
            </a:r>
            <a:endParaRPr lang="en-US" sz="13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2304288"/>
            <a:ext cx="228600" cy="2286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22960" y="2276856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Програмісти</a:t>
            </a:r>
            <a:endParaRPr lang="en-US" sz="13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2825496"/>
            <a:ext cx="228600" cy="2286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22960" y="2798064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uk-UA" sz="13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Спеціалісти з цифрової трансформації</a:t>
            </a:r>
            <a:endParaRPr lang="en-US" sz="13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346704"/>
            <a:ext cx="228600" cy="2286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2960" y="3319272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Бізнес-аналітики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67912"/>
            <a:ext cx="228600" cy="22860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22960" y="3840480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Science спеціалісти</a:t>
            </a:r>
            <a:endParaRPr lang="en-US" sz="1300" dirty="0"/>
          </a:p>
        </p:txBody>
      </p:sp>
      <p:sp>
        <p:nvSpPr>
          <p:cNvPr id="17" name="Shape 11"/>
          <p:cNvSpPr/>
          <p:nvPr/>
        </p:nvSpPr>
        <p:spPr>
          <a:xfrm>
            <a:off x="4251960" y="2697480"/>
            <a:ext cx="640080" cy="640080"/>
          </a:xfrm>
          <a:prstGeom prst="ellipse">
            <a:avLst/>
          </a:prstGeom>
          <a:solidFill>
            <a:srgbClr val="C9A84C"/>
          </a:solidFill>
          <a:ln/>
        </p:spPr>
      </p:sp>
      <p:sp>
        <p:nvSpPr>
          <p:cNvPr id="18" name="Text 12"/>
          <p:cNvSpPr/>
          <p:nvPr/>
        </p:nvSpPr>
        <p:spPr>
          <a:xfrm>
            <a:off x="4251960" y="2679192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</a:t>
            </a:r>
            <a:endParaRPr lang="en-US" sz="2200" dirty="0"/>
          </a:p>
        </p:txBody>
      </p:sp>
      <p:sp>
        <p:nvSpPr>
          <p:cNvPr id="19" name="Shape 13"/>
          <p:cNvSpPr/>
          <p:nvPr/>
        </p:nvSpPr>
        <p:spPr>
          <a:xfrm>
            <a:off x="4937760" y="1691640"/>
            <a:ext cx="3840480" cy="3017520"/>
          </a:xfrm>
          <a:prstGeom prst="rect">
            <a:avLst/>
          </a:prstGeom>
          <a:solidFill>
            <a:srgbClr val="FBF6EA"/>
          </a:solidFill>
          <a:ln w="12700">
            <a:solidFill>
              <a:srgbClr val="E8D8AC"/>
            </a:solidFill>
            <a:prstDash val="solid"/>
          </a:ln>
        </p:spPr>
      </p:sp>
      <p:sp>
        <p:nvSpPr>
          <p:cNvPr id="20" name="Shape 14"/>
          <p:cNvSpPr/>
          <p:nvPr/>
        </p:nvSpPr>
        <p:spPr>
          <a:xfrm>
            <a:off x="4937760" y="1691640"/>
            <a:ext cx="3840480" cy="4572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21" name="Text 15"/>
          <p:cNvSpPr/>
          <p:nvPr/>
        </p:nvSpPr>
        <p:spPr>
          <a:xfrm>
            <a:off x="5029200" y="17373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Управлінці нового покоління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5029200" y="2286000"/>
            <a:ext cx="37947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Здатні ідентифікувати та вирішувати складні задачі у сфері управління міжнародними ІТ-проєктами</a:t>
            </a:r>
            <a:endParaRPr lang="en-US" sz="13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3485092"/>
            <a:ext cx="82296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Передумови створення програми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143000"/>
            <a:ext cx="274320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65760" y="1143000"/>
            <a:ext cx="2743200" cy="9144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7" name="Shape 5"/>
          <p:cNvSpPr/>
          <p:nvPr/>
        </p:nvSpPr>
        <p:spPr>
          <a:xfrm>
            <a:off x="1371600" y="1325880"/>
            <a:ext cx="731520" cy="731520"/>
          </a:xfrm>
          <a:prstGeom prst="ellipse">
            <a:avLst/>
          </a:prstGeom>
          <a:solidFill>
            <a:srgbClr val="1B2A4A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1435608"/>
            <a:ext cx="512064" cy="51206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02920" y="2194560"/>
            <a:ext cx="2468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Ініціатива IT-індустрії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365760" y="2788920"/>
            <a:ext cx="2743200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Програму</a:t>
            </a: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розроблено</a:t>
            </a: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</a:t>
            </a: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ініціативою</a:t>
            </a: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IT-</a:t>
            </a: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бізнесу</a:t>
            </a: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у співпраці із фахівцями компанії Sigma Software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3291840" y="1143000"/>
            <a:ext cx="274320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291840" y="1143000"/>
            <a:ext cx="2743200" cy="9144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3" name="Shape 10"/>
          <p:cNvSpPr/>
          <p:nvPr/>
        </p:nvSpPr>
        <p:spPr>
          <a:xfrm>
            <a:off x="4297680" y="1325880"/>
            <a:ext cx="731520" cy="731520"/>
          </a:xfrm>
          <a:prstGeom prst="ellipse">
            <a:avLst/>
          </a:prstGeom>
          <a:solidFill>
            <a:srgbClr val="1B2A4A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408" y="1435608"/>
            <a:ext cx="512064" cy="51206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429000" y="2194560"/>
            <a:ext cx="2468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Наукова</a:t>
            </a: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школа</a:t>
            </a:r>
            <a:endParaRPr lang="uk-UA" sz="1300" b="1" dirty="0">
              <a:solidFill>
                <a:srgbClr val="1B2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ХНЕУ</a:t>
            </a:r>
            <a:r>
              <a:rPr lang="uk-UA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ім. С. Кузнеця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3291839" y="2788920"/>
            <a:ext cx="2743199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Наукова школа </a:t>
            </a: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менеджменту</a:t>
            </a: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uk-UA" sz="1200" dirty="0">
              <a:solidFill>
                <a:srgbClr val="4A556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uk-UA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</a:t>
            </a: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афедри</a:t>
            </a: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міжнародної економіки і </a:t>
            </a: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менеджменту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6217920" y="1143000"/>
            <a:ext cx="274320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217920" y="1143000"/>
            <a:ext cx="2743200" cy="9144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9" name="Shape 15"/>
          <p:cNvSpPr/>
          <p:nvPr/>
        </p:nvSpPr>
        <p:spPr>
          <a:xfrm>
            <a:off x="7223760" y="1325880"/>
            <a:ext cx="731520" cy="731520"/>
          </a:xfrm>
          <a:prstGeom prst="ellipse">
            <a:avLst/>
          </a:prstGeom>
          <a:solidFill>
            <a:srgbClr val="1B2A4A"/>
          </a:solidFill>
          <a:ln/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488" y="1435608"/>
            <a:ext cx="512064" cy="51206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355080" y="2194560"/>
            <a:ext cx="2468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Синергія практики та науки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6217920" y="2788920"/>
            <a:ext cx="2743200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Поєднання академічної підготовки з практикою у вітчизняних та міжнародних ІТ-компаніях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B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62033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Підтримка IT-індустрії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051560"/>
            <a:ext cx="8412480" cy="3291840"/>
          </a:xfrm>
          <a:prstGeom prst="rect">
            <a:avLst/>
          </a:prstGeom>
          <a:solidFill>
            <a:srgbClr val="243558"/>
          </a:solidFill>
          <a:ln/>
          <a:effectLst>
            <a:outerShdw blurRad="152400" dist="508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6" name="Shape 4"/>
          <p:cNvSpPr/>
          <p:nvPr/>
        </p:nvSpPr>
        <p:spPr>
          <a:xfrm>
            <a:off x="365760" y="1051560"/>
            <a:ext cx="109728" cy="329184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005840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8000" dirty="0"/>
          </a:p>
        </p:txBody>
      </p:sp>
      <p:sp>
        <p:nvSpPr>
          <p:cNvPr id="8" name="Text 6"/>
          <p:cNvSpPr/>
          <p:nvPr/>
        </p:nvSpPr>
        <p:spPr>
          <a:xfrm>
            <a:off x="685800" y="1494430"/>
            <a:ext cx="8092440" cy="18888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ru-RU" sz="17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Сьогодні, коли світ переживає нову технологічну революцію під впливом штучного інтелекту, роль університетів стає ще більш визначальною. Нам потрібне нове покоління лідерів і менеджерів із сильними економічними знаннями. </a:t>
            </a:r>
          </a:p>
          <a:p>
            <a:pPr marL="0" indent="0" algn="just">
              <a:buNone/>
            </a:pPr>
            <a:r>
              <a:rPr lang="ru-RU" sz="17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У </a:t>
            </a:r>
            <a:r>
              <a:rPr lang="en-US" sz="17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Sigma Software </a:t>
            </a:r>
            <a:r>
              <a:rPr lang="ru-RU" sz="17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ми готові підтримувати інноваційні програми, які реалізовуватимуться університетом у співпраці з Міністерством освіти і науки України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685800" y="3566160"/>
            <a:ext cx="7772400" cy="45720"/>
          </a:xfrm>
          <a:prstGeom prst="rect">
            <a:avLst/>
          </a:prstGeom>
          <a:solidFill>
            <a:srgbClr val="C9A84C">
              <a:alpha val="40000"/>
            </a:srgbClr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3703320"/>
            <a:ext cx="320040" cy="32004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143000" y="370332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Валерій</a:t>
            </a:r>
            <a:r>
              <a:rPr lang="uk-UA" sz="14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Красовський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143000" y="4016195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CEO ТОВ «Сігма Софтвеа»  |  Член Наглядової ради ХНЕУ ім. С. Кузнеця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Партнерство з IT-екосистемою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143000"/>
            <a:ext cx="5029200" cy="1024128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298448"/>
            <a:ext cx="658368" cy="658368"/>
          </a:xfrm>
          <a:prstGeom prst="ellipse">
            <a:avLst/>
          </a:prstGeom>
          <a:solidFill>
            <a:srgbClr val="1B2A4A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1408176"/>
            <a:ext cx="438912" cy="4389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34440" y="1234440"/>
            <a:ext cx="4023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IT-компанії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234440" y="160020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Sigma Software та провідні IT-компанії України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65760" y="2350008"/>
            <a:ext cx="5029200" cy="1024128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57200" y="2505456"/>
            <a:ext cx="658368" cy="658368"/>
          </a:xfrm>
          <a:prstGeom prst="ellipse">
            <a:avLst/>
          </a:prstGeom>
          <a:solidFill>
            <a:srgbClr val="1B2A4A"/>
          </a:solidFill>
          <a:ln/>
        </p:spPr>
      </p:sp>
      <p:sp>
        <p:nvSpPr>
          <p:cNvPr id="13" name="Text 9"/>
          <p:cNvSpPr/>
          <p:nvPr/>
        </p:nvSpPr>
        <p:spPr>
          <a:xfrm>
            <a:off x="1234440" y="2441448"/>
            <a:ext cx="4023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Kharkiv</a:t>
            </a: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IT Cluster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1234440" y="2807208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Стратегічне партнерство для практичної підготовки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365760" y="3557016"/>
            <a:ext cx="5029200" cy="1024128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57200" y="3712464"/>
            <a:ext cx="658368" cy="658368"/>
          </a:xfrm>
          <a:prstGeom prst="ellipse">
            <a:avLst/>
          </a:prstGeom>
          <a:solidFill>
            <a:srgbClr val="1B2A4A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3822192"/>
            <a:ext cx="438912" cy="43891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234440" y="3648456"/>
            <a:ext cx="4023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Міжнародні компанії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1234440" y="4014216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Взаємодія з міжнародними технологічними партнерами</a:t>
            </a:r>
            <a:endParaRPr lang="en-US" sz="1200" dirty="0"/>
          </a:p>
        </p:txBody>
      </p:sp>
      <p:sp>
        <p:nvSpPr>
          <p:cNvPr id="20" name="Shape 15"/>
          <p:cNvSpPr/>
          <p:nvPr/>
        </p:nvSpPr>
        <p:spPr>
          <a:xfrm>
            <a:off x="5623560" y="1143000"/>
            <a:ext cx="3154680" cy="3639312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21" name="Shape 16"/>
          <p:cNvSpPr/>
          <p:nvPr/>
        </p:nvSpPr>
        <p:spPr>
          <a:xfrm>
            <a:off x="5623560" y="1143000"/>
            <a:ext cx="3154680" cy="91440"/>
          </a:xfrm>
          <a:prstGeom prst="rect">
            <a:avLst/>
          </a:prstGeom>
          <a:solidFill>
            <a:srgbClr val="C9A84C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1463040"/>
            <a:ext cx="822960" cy="82296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760720" y="2423160"/>
            <a:ext cx="2834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викладання залучаються практики IT-</a:t>
            </a: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індустрії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іноземні лектори</a:t>
            </a:r>
            <a:endParaRPr lang="en-US" sz="13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0" y="3337560"/>
            <a:ext cx="201168" cy="20116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6144768" y="3310128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Гостьові лекції</a:t>
            </a:r>
            <a:endParaRPr lang="en-US" sz="1200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0" y="3685032"/>
            <a:ext cx="201168" cy="201168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6144768" y="365760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Воркшопи</a:t>
            </a:r>
            <a:endParaRPr lang="en-US" sz="120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0" y="4032504"/>
            <a:ext cx="201168" cy="201168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6144768" y="4005072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Тренінги</a:t>
            </a:r>
            <a:endParaRPr lang="en-US" sz="1200" dirty="0"/>
          </a:p>
        </p:txBody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0" y="4379976"/>
            <a:ext cx="201168" cy="201168"/>
          </a:xfrm>
          <a:prstGeom prst="rect">
            <a:avLst/>
          </a:prstGeom>
        </p:spPr>
      </p:pic>
      <p:sp>
        <p:nvSpPr>
          <p:cNvPr id="31" name="Text 21"/>
          <p:cNvSpPr/>
          <p:nvPr/>
        </p:nvSpPr>
        <p:spPr>
          <a:xfrm>
            <a:off x="6144768" y="435254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Дисципліни</a:t>
            </a:r>
            <a:r>
              <a:rPr lang="en-US" sz="12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англійською</a:t>
            </a:r>
            <a:r>
              <a:rPr lang="uk-UA" sz="12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мовою</a:t>
            </a:r>
            <a:endParaRPr lang="en-US" sz="1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65CEF6-96D6-4405-A7B4-EAD1E6E2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513"/>
            <a:ext cx="684521" cy="4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Зміст </a:t>
            </a:r>
            <a:r>
              <a:rPr lang="en-US" sz="26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підготовки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uk-UA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освітні компоненти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051560"/>
            <a:ext cx="4206240" cy="841248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65760" y="1051560"/>
            <a:ext cx="91440" cy="84124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7" name="Text 5"/>
          <p:cNvSpPr/>
          <p:nvPr/>
        </p:nvSpPr>
        <p:spPr>
          <a:xfrm>
            <a:off x="530352" y="114300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 1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30352" y="1508760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кр.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1188720" y="1143000"/>
            <a:ext cx="32461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Основи проєктного менеджменту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65760" y="2057400"/>
            <a:ext cx="4206240" cy="841248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65760" y="2057400"/>
            <a:ext cx="91440" cy="841248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12" name="Text 10"/>
          <p:cNvSpPr/>
          <p:nvPr/>
        </p:nvSpPr>
        <p:spPr>
          <a:xfrm>
            <a:off x="530352" y="214884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E6D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 2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30352" y="2514600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кр.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88720" y="2148840"/>
            <a:ext cx="32461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Системи і методи підтримки прийняття рішень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365760" y="3063240"/>
            <a:ext cx="4206240" cy="841248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65760" y="3063240"/>
            <a:ext cx="91440" cy="84124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7" name="Text 15"/>
          <p:cNvSpPr/>
          <p:nvPr/>
        </p:nvSpPr>
        <p:spPr>
          <a:xfrm>
            <a:off x="530352" y="31546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 3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530352" y="3520440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кр.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1188720" y="3154680"/>
            <a:ext cx="32461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Комунікації та діловий </a:t>
            </a:r>
            <a:r>
              <a:rPr lang="en-US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протокол</a:t>
            </a: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uk-UA" sz="1200" dirty="0">
              <a:solidFill>
                <a:srgbClr val="1B2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(іноземною мовою)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65760" y="4069080"/>
            <a:ext cx="4206240" cy="841248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365760" y="4069080"/>
            <a:ext cx="91440" cy="841248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22" name="Text 20"/>
          <p:cNvSpPr/>
          <p:nvPr/>
        </p:nvSpPr>
        <p:spPr>
          <a:xfrm>
            <a:off x="530352" y="416052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E6D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 4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30352" y="4526280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кр.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1188720" y="4160520"/>
            <a:ext cx="32461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Проєктний менеджмент в ІТ-бізнесі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4800600" y="1051560"/>
            <a:ext cx="4206240" cy="841248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4800600" y="1051560"/>
            <a:ext cx="91440" cy="84124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27" name="Text 25"/>
          <p:cNvSpPr/>
          <p:nvPr/>
        </p:nvSpPr>
        <p:spPr>
          <a:xfrm>
            <a:off x="4965192" y="114300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 5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965192" y="1508760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кр.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5623560" y="1143000"/>
            <a:ext cx="32461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Управління комерціалізацією ІТ-проєктів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4800600" y="2057400"/>
            <a:ext cx="4206240" cy="841248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4800600" y="2057400"/>
            <a:ext cx="91440" cy="841248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32" name="Text 30"/>
          <p:cNvSpPr/>
          <p:nvPr/>
        </p:nvSpPr>
        <p:spPr>
          <a:xfrm>
            <a:off x="4965192" y="214884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E6D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 6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4965192" y="2514600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кр.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5623560" y="2148840"/>
            <a:ext cx="32461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Управління людськими ресурсами у ІТ проєктах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4800600" y="3063240"/>
            <a:ext cx="4206240" cy="841248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4800600" y="3063240"/>
            <a:ext cx="91440" cy="84124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7" name="Text 35"/>
          <p:cNvSpPr/>
          <p:nvPr/>
        </p:nvSpPr>
        <p:spPr>
          <a:xfrm>
            <a:off x="4965192" y="31546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 8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4965192" y="3520440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кр.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5623560" y="3154680"/>
            <a:ext cx="32461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Тренінг</a:t>
            </a:r>
            <a:r>
              <a:rPr lang="uk-UA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</a:t>
            </a:r>
            <a:r>
              <a:rPr lang="en-US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Штучний</a:t>
            </a: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інтелект у стратегічному управлінні</a:t>
            </a:r>
            <a:endParaRPr lang="en-US" sz="1200" dirty="0"/>
          </a:p>
        </p:txBody>
      </p:sp>
      <p:sp>
        <p:nvSpPr>
          <p:cNvPr id="40" name="Shape 38"/>
          <p:cNvSpPr/>
          <p:nvPr/>
        </p:nvSpPr>
        <p:spPr>
          <a:xfrm>
            <a:off x="4800600" y="4069080"/>
            <a:ext cx="4206240" cy="841248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4800600" y="4069080"/>
            <a:ext cx="91440" cy="841248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42" name="Text 40"/>
          <p:cNvSpPr/>
          <p:nvPr/>
        </p:nvSpPr>
        <p:spPr>
          <a:xfrm>
            <a:off x="4965192" y="416052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E6D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 9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4965192" y="4526280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кр.</a:t>
            </a:r>
            <a:endParaRPr lang="en-US" sz="1000" dirty="0"/>
          </a:p>
        </p:txBody>
      </p:sp>
      <p:sp>
        <p:nvSpPr>
          <p:cNvPr id="44" name="Text 42"/>
          <p:cNvSpPr/>
          <p:nvPr/>
        </p:nvSpPr>
        <p:spPr>
          <a:xfrm>
            <a:off x="5623560" y="4160520"/>
            <a:ext cx="32461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Тренінг</a:t>
            </a:r>
            <a:r>
              <a:rPr lang="uk-UA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</a:t>
            </a:r>
            <a:r>
              <a:rPr lang="en-US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Міжкультурна</a:t>
            </a:r>
            <a:r>
              <a:rPr lang="en-US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комунікація та управління конфліктами в ІТ-командах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Індивідуальна освітня траєкторія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365760" y="1005840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Студенти самостійно формують власну траєкторію навчання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365760" y="1508760"/>
            <a:ext cx="4023360" cy="3246120"/>
          </a:xfrm>
          <a:prstGeom prst="rect">
            <a:avLst/>
          </a:prstGeom>
          <a:solidFill>
            <a:srgbClr val="1B2A4A"/>
          </a:solidFill>
          <a:ln/>
          <a:effectLst>
            <a:outerShdw blurRad="1270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508760"/>
            <a:ext cx="4023360" cy="548640"/>
          </a:xfrm>
          <a:prstGeom prst="rect">
            <a:avLst/>
          </a:prstGeom>
          <a:solidFill>
            <a:srgbClr val="2E6DA4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160020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МАГ-МАЙНОР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02920" y="2148840"/>
            <a:ext cx="37490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Вибір з пулу університетських </a:t>
            </a:r>
            <a:r>
              <a:rPr lang="en-US" sz="1200" dirty="0" err="1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дисциплін</a:t>
            </a:r>
            <a:r>
              <a:rPr lang="en-US" sz="1200" dirty="0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uk-UA" sz="1200" dirty="0">
              <a:solidFill>
                <a:srgbClr val="AABCC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AAB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(10 кредитів ЄКТС - по 5 кр. у 1 та 2 семестрі)</a:t>
            </a:r>
            <a:endParaRPr lang="en-US" sz="12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3000836"/>
            <a:ext cx="201168" cy="201168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909828" y="2944368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Вільний вибір за інтересами</a:t>
            </a:r>
            <a:endParaRPr lang="en-US" sz="12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3762756"/>
            <a:ext cx="201168" cy="20116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09828" y="3689604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C9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Відображає плани на кар'єру</a:t>
            </a:r>
            <a:endParaRPr lang="en-US" sz="1200" dirty="0"/>
          </a:p>
        </p:txBody>
      </p:sp>
      <p:sp>
        <p:nvSpPr>
          <p:cNvPr id="16" name="Shape 11"/>
          <p:cNvSpPr/>
          <p:nvPr/>
        </p:nvSpPr>
        <p:spPr>
          <a:xfrm>
            <a:off x="4754880" y="1508760"/>
            <a:ext cx="4023360" cy="3246120"/>
          </a:xfrm>
          <a:prstGeom prst="rect">
            <a:avLst/>
          </a:prstGeom>
          <a:solidFill>
            <a:srgbClr val="FBF5E8"/>
          </a:solidFill>
          <a:ln/>
          <a:effectLst>
            <a:outerShdw blurRad="1270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4754880" y="1508760"/>
            <a:ext cx="4023360" cy="54864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8" name="Text 13"/>
          <p:cNvSpPr/>
          <p:nvPr/>
        </p:nvSpPr>
        <p:spPr>
          <a:xfrm>
            <a:off x="4892040" y="160020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МЕЙДЖОР</a:t>
            </a:r>
            <a:endParaRPr lang="en-US" sz="1800" dirty="0"/>
          </a:p>
        </p:txBody>
      </p:sp>
      <p:sp>
        <p:nvSpPr>
          <p:cNvPr id="19" name="Text 14"/>
          <p:cNvSpPr/>
          <p:nvPr/>
        </p:nvSpPr>
        <p:spPr>
          <a:xfrm>
            <a:off x="4892040" y="2148840"/>
            <a:ext cx="37490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Вибір з пулу дисциплін </a:t>
            </a:r>
            <a:r>
              <a:rPr lang="en-US" sz="12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спеціальності</a:t>
            </a: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uk-UA" sz="1200" dirty="0">
              <a:solidFill>
                <a:srgbClr val="4A556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(15 кредитів ЄКТС - 3 дисципліни × 5 кр.)</a:t>
            </a:r>
            <a:endParaRPr lang="en-US" sz="1200" dirty="0"/>
          </a:p>
        </p:txBody>
      </p:sp>
      <p:sp>
        <p:nvSpPr>
          <p:cNvPr id="21" name="Text 15"/>
          <p:cNvSpPr/>
          <p:nvPr/>
        </p:nvSpPr>
        <p:spPr>
          <a:xfrm>
            <a:off x="5230368" y="2834640"/>
            <a:ext cx="3383280" cy="1504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Цифрова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економіка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та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технологічні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тренди</a:t>
            </a:r>
            <a:endParaRPr lang="ru-RU" sz="1200" dirty="0">
              <a:solidFill>
                <a:srgbClr val="1B2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Фінансовий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менеджмент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Візуалізація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даних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та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візуальна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аналітика</a:t>
            </a:r>
            <a:endParaRPr lang="ru-RU" sz="1200" dirty="0">
              <a:solidFill>
                <a:srgbClr val="1B2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Основи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штучного інтелекту в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менеджменті</a:t>
            </a:r>
            <a:endParaRPr lang="ru-RU" sz="1200" dirty="0">
              <a:solidFill>
                <a:srgbClr val="1B2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Управління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ризиками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в ІТ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менеджменті</a:t>
            </a:r>
            <a:endParaRPr lang="ru-RU" sz="1200" dirty="0">
              <a:solidFill>
                <a:srgbClr val="1B2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Аналіз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та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оптимізація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бізнес-процесів</a:t>
            </a:r>
            <a:r>
              <a:rPr lang="ru-RU" sz="1200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00" dirty="0" err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підприємства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B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62033"/>
          </a:solidFill>
          <a:ln/>
        </p:spPr>
      </p:sp>
      <p:sp>
        <p:nvSpPr>
          <p:cNvPr id="4" name="Text 2"/>
          <p:cNvSpPr/>
          <p:nvPr/>
        </p:nvSpPr>
        <p:spPr>
          <a:xfrm>
            <a:off x="36576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Практична підготовка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051560"/>
            <a:ext cx="2743200" cy="1828800"/>
          </a:xfrm>
          <a:prstGeom prst="rect">
            <a:avLst/>
          </a:prstGeom>
          <a:solidFill>
            <a:srgbClr val="243558"/>
          </a:solidFill>
          <a:ln/>
        </p:spPr>
      </p:sp>
      <p:sp>
        <p:nvSpPr>
          <p:cNvPr id="6" name="Shape 4"/>
          <p:cNvSpPr/>
          <p:nvPr/>
        </p:nvSpPr>
        <p:spPr>
          <a:xfrm>
            <a:off x="365760" y="1051560"/>
            <a:ext cx="274320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7" name="Shape 5"/>
          <p:cNvSpPr/>
          <p:nvPr/>
        </p:nvSpPr>
        <p:spPr>
          <a:xfrm>
            <a:off x="1371600" y="1234440"/>
            <a:ext cx="731520" cy="731520"/>
          </a:xfrm>
          <a:prstGeom prst="ellipse">
            <a:avLst/>
          </a:prstGeom>
          <a:solidFill>
            <a:srgbClr val="162033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1344168"/>
            <a:ext cx="512064" cy="51206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02920" y="210312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Воркшопи</a:t>
            </a:r>
            <a:r>
              <a:rPr lang="en-US" sz="12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IT-</a:t>
            </a: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компаній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3291840" y="1051560"/>
            <a:ext cx="2743200" cy="1828800"/>
          </a:xfrm>
          <a:prstGeom prst="rect">
            <a:avLst/>
          </a:prstGeom>
          <a:solidFill>
            <a:srgbClr val="243558"/>
          </a:solidFill>
          <a:ln/>
        </p:spPr>
      </p:sp>
      <p:sp>
        <p:nvSpPr>
          <p:cNvPr id="12" name="Shape 9"/>
          <p:cNvSpPr/>
          <p:nvPr/>
        </p:nvSpPr>
        <p:spPr>
          <a:xfrm>
            <a:off x="3291840" y="1051560"/>
            <a:ext cx="274320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3" name="Shape 10"/>
          <p:cNvSpPr/>
          <p:nvPr/>
        </p:nvSpPr>
        <p:spPr>
          <a:xfrm>
            <a:off x="4297680" y="1234440"/>
            <a:ext cx="731520" cy="731520"/>
          </a:xfrm>
          <a:prstGeom prst="ellipse">
            <a:avLst/>
          </a:prstGeom>
          <a:solidFill>
            <a:srgbClr val="162033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408" y="1344168"/>
            <a:ext cx="512064" cy="51206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429000" y="210312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Комплексний</a:t>
            </a:r>
            <a:r>
              <a:rPr lang="en-US" sz="12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тренінг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6217920" y="1051560"/>
            <a:ext cx="2743200" cy="1828800"/>
          </a:xfrm>
          <a:prstGeom prst="rect">
            <a:avLst/>
          </a:prstGeom>
          <a:solidFill>
            <a:srgbClr val="243558"/>
          </a:solidFill>
          <a:ln/>
        </p:spPr>
      </p:sp>
      <p:sp>
        <p:nvSpPr>
          <p:cNvPr id="18" name="Shape 14"/>
          <p:cNvSpPr/>
          <p:nvPr/>
        </p:nvSpPr>
        <p:spPr>
          <a:xfrm>
            <a:off x="6217920" y="1051560"/>
            <a:ext cx="274320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9" name="Shape 15"/>
          <p:cNvSpPr/>
          <p:nvPr/>
        </p:nvSpPr>
        <p:spPr>
          <a:xfrm>
            <a:off x="7223760" y="1234440"/>
            <a:ext cx="731520" cy="731520"/>
          </a:xfrm>
          <a:prstGeom prst="ellipse">
            <a:avLst/>
          </a:prstGeom>
          <a:solidFill>
            <a:srgbClr val="162033"/>
          </a:solidFill>
          <a:ln/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488" y="1344168"/>
            <a:ext cx="512064" cy="51206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355080" y="210312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Курсова</a:t>
            </a:r>
            <a:r>
              <a:rPr lang="en-US" sz="12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робота</a:t>
            </a:r>
            <a:endParaRPr lang="en-US" sz="1250" dirty="0"/>
          </a:p>
        </p:txBody>
      </p:sp>
      <p:sp>
        <p:nvSpPr>
          <p:cNvPr id="23" name="Shape 18"/>
          <p:cNvSpPr/>
          <p:nvPr/>
        </p:nvSpPr>
        <p:spPr>
          <a:xfrm>
            <a:off x="1737360" y="3063240"/>
            <a:ext cx="2743200" cy="1828800"/>
          </a:xfrm>
          <a:prstGeom prst="rect">
            <a:avLst/>
          </a:prstGeom>
          <a:solidFill>
            <a:srgbClr val="243558"/>
          </a:solidFill>
          <a:ln/>
        </p:spPr>
      </p:sp>
      <p:sp>
        <p:nvSpPr>
          <p:cNvPr id="24" name="Shape 19"/>
          <p:cNvSpPr/>
          <p:nvPr/>
        </p:nvSpPr>
        <p:spPr>
          <a:xfrm>
            <a:off x="1737360" y="3063240"/>
            <a:ext cx="274320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25" name="Shape 20"/>
          <p:cNvSpPr/>
          <p:nvPr/>
        </p:nvSpPr>
        <p:spPr>
          <a:xfrm>
            <a:off x="2743200" y="3246120"/>
            <a:ext cx="731520" cy="731520"/>
          </a:xfrm>
          <a:prstGeom prst="ellipse">
            <a:avLst/>
          </a:prstGeom>
          <a:solidFill>
            <a:srgbClr val="162033"/>
          </a:solidFill>
          <a:ln/>
        </p:spPr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928" y="3355848"/>
            <a:ext cx="512064" cy="512064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874520" y="411480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Переддипломна</a:t>
            </a:r>
            <a:r>
              <a:rPr lang="en-US" sz="12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практика</a:t>
            </a:r>
            <a:endParaRPr lang="en-US" sz="1250" dirty="0"/>
          </a:p>
        </p:txBody>
      </p:sp>
      <p:sp>
        <p:nvSpPr>
          <p:cNvPr id="29" name="Shape 23"/>
          <p:cNvSpPr/>
          <p:nvPr/>
        </p:nvSpPr>
        <p:spPr>
          <a:xfrm>
            <a:off x="4663440" y="3063240"/>
            <a:ext cx="2743200" cy="1828800"/>
          </a:xfrm>
          <a:prstGeom prst="rect">
            <a:avLst/>
          </a:prstGeom>
          <a:solidFill>
            <a:srgbClr val="243558"/>
          </a:solidFill>
          <a:ln/>
        </p:spPr>
      </p:sp>
      <p:sp>
        <p:nvSpPr>
          <p:cNvPr id="30" name="Shape 24"/>
          <p:cNvSpPr/>
          <p:nvPr/>
        </p:nvSpPr>
        <p:spPr>
          <a:xfrm>
            <a:off x="4663440" y="3063240"/>
            <a:ext cx="2743200" cy="7315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1" name="Shape 25"/>
          <p:cNvSpPr/>
          <p:nvPr/>
        </p:nvSpPr>
        <p:spPr>
          <a:xfrm>
            <a:off x="5669280" y="3246120"/>
            <a:ext cx="731520" cy="731520"/>
          </a:xfrm>
          <a:prstGeom prst="ellipse">
            <a:avLst/>
          </a:prstGeom>
          <a:solidFill>
            <a:srgbClr val="162033"/>
          </a:solidFill>
          <a:ln/>
        </p:spPr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008" y="3355848"/>
            <a:ext cx="512064" cy="512064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4800600" y="411480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Дипломна</a:t>
            </a:r>
            <a:r>
              <a:rPr lang="en-US" sz="12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b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робота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6682CF-3340-40ED-ADBB-F9F1DB0BFF4A}">
  <we:reference id="wa200010001" version="1.0.0.1" store="en-US" storeType="OMEX"/>
  <we:alternateReferences>
    <we:reference id="wa200010001" version="1.0.0.1" store="en-US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On-screen Show (16:9)</PresentationFormat>
  <Paragraphs>144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IT-менеджмент</dc:title>
  <dc:subject>PptxGenJS Presentation</dc:subject>
  <dc:creator>PptxGenJS</dc:creator>
  <cp:lastModifiedBy>Bohdan Yermakov</cp:lastModifiedBy>
  <cp:revision>12</cp:revision>
  <dcterms:created xsi:type="dcterms:W3CDTF">2026-03-15T15:06:08Z</dcterms:created>
  <dcterms:modified xsi:type="dcterms:W3CDTF">2026-03-16T09:53:59Z</dcterms:modified>
</cp:coreProperties>
</file>